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08"/>
  </p:notesMasterIdLst>
  <p:handoutMasterIdLst>
    <p:handoutMasterId r:id="rId109"/>
  </p:handoutMasterIdLst>
  <p:sldIdLst>
    <p:sldId id="301" r:id="rId3"/>
    <p:sldId id="307" r:id="rId4"/>
    <p:sldId id="308" r:id="rId5"/>
    <p:sldId id="389" r:id="rId6"/>
    <p:sldId id="390" r:id="rId7"/>
    <p:sldId id="391" r:id="rId8"/>
    <p:sldId id="392" r:id="rId9"/>
    <p:sldId id="394" r:id="rId10"/>
    <p:sldId id="395" r:id="rId11"/>
    <p:sldId id="396" r:id="rId12"/>
    <p:sldId id="397" r:id="rId13"/>
    <p:sldId id="398" r:id="rId14"/>
    <p:sldId id="399" r:id="rId15"/>
    <p:sldId id="400" r:id="rId16"/>
    <p:sldId id="401"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 id="416" r:id="rId31"/>
    <p:sldId id="417" r:id="rId32"/>
    <p:sldId id="419" r:id="rId33"/>
    <p:sldId id="420" r:id="rId34"/>
    <p:sldId id="421" r:id="rId35"/>
    <p:sldId id="422" r:id="rId36"/>
    <p:sldId id="423" r:id="rId37"/>
    <p:sldId id="424" r:id="rId38"/>
    <p:sldId id="425" r:id="rId39"/>
    <p:sldId id="426" r:id="rId40"/>
    <p:sldId id="427" r:id="rId41"/>
    <p:sldId id="428" r:id="rId42"/>
    <p:sldId id="429" r:id="rId43"/>
    <p:sldId id="430" r:id="rId44"/>
    <p:sldId id="431" r:id="rId45"/>
    <p:sldId id="432" r:id="rId46"/>
    <p:sldId id="433" r:id="rId47"/>
    <p:sldId id="434" r:id="rId48"/>
    <p:sldId id="435" r:id="rId49"/>
    <p:sldId id="436" r:id="rId50"/>
    <p:sldId id="437" r:id="rId51"/>
    <p:sldId id="438" r:id="rId52"/>
    <p:sldId id="439" r:id="rId53"/>
    <p:sldId id="440" r:id="rId54"/>
    <p:sldId id="441" r:id="rId55"/>
    <p:sldId id="442" r:id="rId56"/>
    <p:sldId id="443" r:id="rId57"/>
    <p:sldId id="444" r:id="rId58"/>
    <p:sldId id="445" r:id="rId59"/>
    <p:sldId id="446" r:id="rId60"/>
    <p:sldId id="501" r:id="rId61"/>
    <p:sldId id="447" r:id="rId62"/>
    <p:sldId id="448" r:id="rId63"/>
    <p:sldId id="449" r:id="rId64"/>
    <p:sldId id="502" r:id="rId65"/>
    <p:sldId id="450" r:id="rId66"/>
    <p:sldId id="451" r:id="rId67"/>
    <p:sldId id="452" r:id="rId68"/>
    <p:sldId id="453" r:id="rId69"/>
    <p:sldId id="454" r:id="rId70"/>
    <p:sldId id="455" r:id="rId71"/>
    <p:sldId id="456" r:id="rId72"/>
    <p:sldId id="457" r:id="rId73"/>
    <p:sldId id="458" r:id="rId74"/>
    <p:sldId id="459" r:id="rId75"/>
    <p:sldId id="460" r:id="rId76"/>
    <p:sldId id="461" r:id="rId77"/>
    <p:sldId id="462" r:id="rId78"/>
    <p:sldId id="463" r:id="rId79"/>
    <p:sldId id="464" r:id="rId80"/>
    <p:sldId id="465" r:id="rId81"/>
    <p:sldId id="466" r:id="rId82"/>
    <p:sldId id="468" r:id="rId83"/>
    <p:sldId id="469" r:id="rId84"/>
    <p:sldId id="470" r:id="rId85"/>
    <p:sldId id="471" r:id="rId86"/>
    <p:sldId id="472" r:id="rId87"/>
    <p:sldId id="473" r:id="rId88"/>
    <p:sldId id="474" r:id="rId89"/>
    <p:sldId id="475" r:id="rId90"/>
    <p:sldId id="476" r:id="rId91"/>
    <p:sldId id="477" r:id="rId92"/>
    <p:sldId id="479" r:id="rId93"/>
    <p:sldId id="480" r:id="rId94"/>
    <p:sldId id="481" r:id="rId95"/>
    <p:sldId id="482" r:id="rId96"/>
    <p:sldId id="483" r:id="rId97"/>
    <p:sldId id="494" r:id="rId98"/>
    <p:sldId id="495" r:id="rId99"/>
    <p:sldId id="496" r:id="rId100"/>
    <p:sldId id="499" r:id="rId101"/>
    <p:sldId id="500" r:id="rId102"/>
    <p:sldId id="486" r:id="rId103"/>
    <p:sldId id="490" r:id="rId104"/>
    <p:sldId id="491" r:id="rId105"/>
    <p:sldId id="492" r:id="rId106"/>
    <p:sldId id="387" r:id="rId107"/>
  </p:sldIdLst>
  <p:sldSz cx="12192000" cy="6858000"/>
  <p:notesSz cx="7023100" cy="93091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Raza Rafique" initials="RR" lastIdx="1" clrIdx="6">
    <p:extLst>
      <p:ext uri="{19B8F6BF-5375-455C-9EA6-DF929625EA0E}">
        <p15:presenceInfo xmlns:p15="http://schemas.microsoft.com/office/powerpoint/2012/main" userId="b0e6e369dc2364b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81" autoAdjust="0"/>
    <p:restoredTop sz="82310" autoAdjust="0"/>
  </p:normalViewPr>
  <p:slideViewPr>
    <p:cSldViewPr snapToGrid="0" snapToObjects="1">
      <p:cViewPr varScale="1">
        <p:scale>
          <a:sx n="94" d="100"/>
          <a:sy n="94" d="100"/>
        </p:scale>
        <p:origin x="1398" y="78"/>
      </p:cViewPr>
      <p:guideLst/>
    </p:cSldViewPr>
  </p:slideViewPr>
  <p:outlineViewPr>
    <p:cViewPr>
      <p:scale>
        <a:sx n="33" d="100"/>
        <a:sy n="33" d="100"/>
      </p:scale>
      <p:origin x="0" y="-4518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handoutMaster" Target="handoutMasters/handout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commentAuthors" Target="commentAuthor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20-02-23T22:37:16.433" idx="1">
    <p:pos x="10" y="10"/>
    <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A459FA-2A43-4B6A-9234-308D3965BA3E}" type="doc">
      <dgm:prSet loTypeId="urn:microsoft.com/office/officeart/2005/8/layout/default" loCatId="list" qsTypeId="urn:microsoft.com/office/officeart/2005/8/quickstyle/simple1" qsCatId="simple" csTypeId="urn:microsoft.com/office/officeart/2005/8/colors/accent4_5" csCatId="accent4" phldr="1"/>
      <dgm:spPr/>
      <dgm:t>
        <a:bodyPr/>
        <a:lstStyle/>
        <a:p>
          <a:endParaRPr lang="en-US"/>
        </a:p>
      </dgm:t>
    </dgm:pt>
    <dgm:pt modelId="{205202D2-EA33-46FF-9225-3341B3839916}">
      <dgm:prSet phldrT="[Text]" custT="1"/>
      <dgm:spPr/>
      <dgm:t>
        <a:bodyPr/>
        <a:lstStyle/>
        <a:p>
          <a:r>
            <a:rPr lang="en-US" sz="2000" b="1" dirty="0">
              <a:solidFill>
                <a:schemeClr val="tx2">
                  <a:lumMod val="25000"/>
                </a:schemeClr>
              </a:solidFill>
            </a:rPr>
            <a:t>Cluster</a:t>
          </a:r>
        </a:p>
      </dgm:t>
    </dgm:pt>
    <dgm:pt modelId="{04B1CF87-D552-4135-9A55-B4308D4D64F6}" type="parTrans" cxnId="{E4BBD7FC-ABC7-4CF5-BC16-20A0129053AB}">
      <dgm:prSet/>
      <dgm:spPr/>
      <dgm:t>
        <a:bodyPr/>
        <a:lstStyle/>
        <a:p>
          <a:endParaRPr lang="en-US" sz="2000" b="1">
            <a:solidFill>
              <a:schemeClr val="tx2">
                <a:lumMod val="25000"/>
              </a:schemeClr>
            </a:solidFill>
          </a:endParaRPr>
        </a:p>
      </dgm:t>
    </dgm:pt>
    <dgm:pt modelId="{048FCB32-F17F-4CE1-89B3-EA0A3904AF34}" type="sibTrans" cxnId="{E4BBD7FC-ABC7-4CF5-BC16-20A0129053AB}">
      <dgm:prSet/>
      <dgm:spPr/>
      <dgm:t>
        <a:bodyPr/>
        <a:lstStyle/>
        <a:p>
          <a:endParaRPr lang="en-US" sz="2000" b="1">
            <a:solidFill>
              <a:schemeClr val="tx2">
                <a:lumMod val="25000"/>
              </a:schemeClr>
            </a:solidFill>
          </a:endParaRPr>
        </a:p>
      </dgm:t>
    </dgm:pt>
    <dgm:pt modelId="{502DE3D6-582A-457D-8DDD-4BC6C8EDD25E}">
      <dgm:prSet phldrT="[Text]" custT="1"/>
      <dgm:spPr/>
      <dgm:t>
        <a:bodyPr/>
        <a:lstStyle/>
        <a:p>
          <a:r>
            <a:rPr lang="en-US" sz="2000" b="1" dirty="0">
              <a:solidFill>
                <a:schemeClr val="tx2">
                  <a:lumMod val="25000"/>
                </a:schemeClr>
              </a:solidFill>
            </a:rPr>
            <a:t>Systematic</a:t>
          </a:r>
        </a:p>
      </dgm:t>
    </dgm:pt>
    <dgm:pt modelId="{F13A1376-25E9-4EE8-87EF-44653697A4B1}" type="parTrans" cxnId="{E8709810-6312-4FD9-9EC3-EF56AC11A8ED}">
      <dgm:prSet/>
      <dgm:spPr/>
      <dgm:t>
        <a:bodyPr/>
        <a:lstStyle/>
        <a:p>
          <a:endParaRPr lang="en-US" sz="2000" b="1">
            <a:solidFill>
              <a:schemeClr val="tx2">
                <a:lumMod val="25000"/>
              </a:schemeClr>
            </a:solidFill>
          </a:endParaRPr>
        </a:p>
      </dgm:t>
    </dgm:pt>
    <dgm:pt modelId="{735A6D1E-7D40-46F0-AA9E-E25CE716341F}" type="sibTrans" cxnId="{E8709810-6312-4FD9-9EC3-EF56AC11A8ED}">
      <dgm:prSet/>
      <dgm:spPr/>
      <dgm:t>
        <a:bodyPr/>
        <a:lstStyle/>
        <a:p>
          <a:endParaRPr lang="en-US" sz="2000" b="1">
            <a:solidFill>
              <a:schemeClr val="tx2">
                <a:lumMod val="25000"/>
              </a:schemeClr>
            </a:solidFill>
          </a:endParaRPr>
        </a:p>
      </dgm:t>
    </dgm:pt>
    <dgm:pt modelId="{01E554C9-4537-4263-AB9B-28DCA4A97142}">
      <dgm:prSet phldrT="[Text]" custT="1"/>
      <dgm:spPr/>
      <dgm:t>
        <a:bodyPr/>
        <a:lstStyle/>
        <a:p>
          <a:r>
            <a:rPr lang="en-US" sz="2000" b="1" dirty="0">
              <a:solidFill>
                <a:schemeClr val="tx2">
                  <a:lumMod val="25000"/>
                </a:schemeClr>
              </a:solidFill>
            </a:rPr>
            <a:t>Convenience</a:t>
          </a:r>
        </a:p>
      </dgm:t>
    </dgm:pt>
    <dgm:pt modelId="{FDC9B8AA-6219-479F-8519-12CA1447988D}" type="parTrans" cxnId="{5E622E2F-66DD-4E3D-BB9E-7C35CBA6A91A}">
      <dgm:prSet/>
      <dgm:spPr/>
      <dgm:t>
        <a:bodyPr/>
        <a:lstStyle/>
        <a:p>
          <a:endParaRPr lang="en-US" sz="2000" b="1">
            <a:solidFill>
              <a:schemeClr val="tx2">
                <a:lumMod val="25000"/>
              </a:schemeClr>
            </a:solidFill>
          </a:endParaRPr>
        </a:p>
      </dgm:t>
    </dgm:pt>
    <dgm:pt modelId="{5855CC9B-332B-4170-9207-8329738D6674}" type="sibTrans" cxnId="{5E622E2F-66DD-4E3D-BB9E-7C35CBA6A91A}">
      <dgm:prSet/>
      <dgm:spPr/>
      <dgm:t>
        <a:bodyPr/>
        <a:lstStyle/>
        <a:p>
          <a:endParaRPr lang="en-US" sz="2000" b="1">
            <a:solidFill>
              <a:schemeClr val="tx2">
                <a:lumMod val="25000"/>
              </a:schemeClr>
            </a:solidFill>
          </a:endParaRPr>
        </a:p>
      </dgm:t>
    </dgm:pt>
    <dgm:pt modelId="{BF58C581-FFB5-44B1-8CE0-DED164901CA9}">
      <dgm:prSet phldrT="[Text]" custT="1"/>
      <dgm:spPr/>
      <dgm:t>
        <a:bodyPr/>
        <a:lstStyle/>
        <a:p>
          <a:r>
            <a:rPr lang="en-US" sz="2000" b="1" dirty="0">
              <a:solidFill>
                <a:schemeClr val="tx2">
                  <a:lumMod val="25000"/>
                </a:schemeClr>
              </a:solidFill>
            </a:rPr>
            <a:t>Stratified</a:t>
          </a:r>
        </a:p>
      </dgm:t>
    </dgm:pt>
    <dgm:pt modelId="{CEAF9F0F-18B1-4DAD-BD2D-BCB67D76F614}" type="parTrans" cxnId="{B343FBCE-694A-4194-B04F-C16A7C9D7E98}">
      <dgm:prSet/>
      <dgm:spPr/>
      <dgm:t>
        <a:bodyPr/>
        <a:lstStyle/>
        <a:p>
          <a:endParaRPr lang="en-US" sz="2000" b="1">
            <a:solidFill>
              <a:schemeClr val="tx2">
                <a:lumMod val="25000"/>
              </a:schemeClr>
            </a:solidFill>
          </a:endParaRPr>
        </a:p>
      </dgm:t>
    </dgm:pt>
    <dgm:pt modelId="{94DFDBCD-519D-484C-833B-59C3861F67AE}" type="sibTrans" cxnId="{B343FBCE-694A-4194-B04F-C16A7C9D7E98}">
      <dgm:prSet/>
      <dgm:spPr/>
      <dgm:t>
        <a:bodyPr/>
        <a:lstStyle/>
        <a:p>
          <a:endParaRPr lang="en-US" sz="2000" b="1">
            <a:solidFill>
              <a:schemeClr val="tx2">
                <a:lumMod val="25000"/>
              </a:schemeClr>
            </a:solidFill>
          </a:endParaRPr>
        </a:p>
      </dgm:t>
    </dgm:pt>
    <dgm:pt modelId="{BC8CBB2E-CC4E-4819-BA26-9C57A230147D}">
      <dgm:prSet phldrT="[Text]" custT="1"/>
      <dgm:spPr/>
      <dgm:t>
        <a:bodyPr/>
        <a:lstStyle/>
        <a:p>
          <a:r>
            <a:rPr lang="en-US" sz="2000" b="1" dirty="0">
              <a:solidFill>
                <a:schemeClr val="tx2">
                  <a:lumMod val="25000"/>
                </a:schemeClr>
              </a:solidFill>
            </a:rPr>
            <a:t>Judgement</a:t>
          </a:r>
        </a:p>
      </dgm:t>
    </dgm:pt>
    <dgm:pt modelId="{28103576-AC3C-4732-8C66-A7FAF1598585}" type="parTrans" cxnId="{59ABE204-3C3A-4D46-86D2-1B74ECEB0416}">
      <dgm:prSet/>
      <dgm:spPr/>
      <dgm:t>
        <a:bodyPr/>
        <a:lstStyle/>
        <a:p>
          <a:endParaRPr lang="en-US" sz="2000" b="1">
            <a:solidFill>
              <a:schemeClr val="tx2">
                <a:lumMod val="25000"/>
              </a:schemeClr>
            </a:solidFill>
          </a:endParaRPr>
        </a:p>
      </dgm:t>
    </dgm:pt>
    <dgm:pt modelId="{45BBF0D0-8C9D-4A13-98D7-27FE4D28FF70}" type="sibTrans" cxnId="{59ABE204-3C3A-4D46-86D2-1B74ECEB0416}">
      <dgm:prSet/>
      <dgm:spPr/>
      <dgm:t>
        <a:bodyPr/>
        <a:lstStyle/>
        <a:p>
          <a:endParaRPr lang="en-US" sz="2000" b="1">
            <a:solidFill>
              <a:schemeClr val="tx2">
                <a:lumMod val="25000"/>
              </a:schemeClr>
            </a:solidFill>
          </a:endParaRPr>
        </a:p>
      </dgm:t>
    </dgm:pt>
    <dgm:pt modelId="{42D70CDF-6BB0-444F-B033-ED14F6B30FCC}" type="pres">
      <dgm:prSet presAssocID="{FAA459FA-2A43-4B6A-9234-308D3965BA3E}" presName="diagram" presStyleCnt="0">
        <dgm:presLayoutVars>
          <dgm:dir/>
          <dgm:resizeHandles val="exact"/>
        </dgm:presLayoutVars>
      </dgm:prSet>
      <dgm:spPr/>
    </dgm:pt>
    <dgm:pt modelId="{1605690E-D92E-420A-8A81-45BCFA774D81}" type="pres">
      <dgm:prSet presAssocID="{205202D2-EA33-46FF-9225-3341B3839916}" presName="node" presStyleLbl="node1" presStyleIdx="0" presStyleCnt="5">
        <dgm:presLayoutVars>
          <dgm:bulletEnabled val="1"/>
        </dgm:presLayoutVars>
      </dgm:prSet>
      <dgm:spPr/>
    </dgm:pt>
    <dgm:pt modelId="{3C054678-A83A-403E-A488-D20BFBCD16C7}" type="pres">
      <dgm:prSet presAssocID="{048FCB32-F17F-4CE1-89B3-EA0A3904AF34}" presName="sibTrans" presStyleCnt="0"/>
      <dgm:spPr/>
    </dgm:pt>
    <dgm:pt modelId="{F8C863BE-ABED-43AC-A5A1-71931227A9E3}" type="pres">
      <dgm:prSet presAssocID="{502DE3D6-582A-457D-8DDD-4BC6C8EDD25E}" presName="node" presStyleLbl="node1" presStyleIdx="1" presStyleCnt="5">
        <dgm:presLayoutVars>
          <dgm:bulletEnabled val="1"/>
        </dgm:presLayoutVars>
      </dgm:prSet>
      <dgm:spPr/>
    </dgm:pt>
    <dgm:pt modelId="{30654CA8-3F8E-49E5-9E1A-EA8766874B60}" type="pres">
      <dgm:prSet presAssocID="{735A6D1E-7D40-46F0-AA9E-E25CE716341F}" presName="sibTrans" presStyleCnt="0"/>
      <dgm:spPr/>
    </dgm:pt>
    <dgm:pt modelId="{7949ECAD-6E92-4402-A248-EF8CD3693442}" type="pres">
      <dgm:prSet presAssocID="{01E554C9-4537-4263-AB9B-28DCA4A97142}" presName="node" presStyleLbl="node1" presStyleIdx="2" presStyleCnt="5">
        <dgm:presLayoutVars>
          <dgm:bulletEnabled val="1"/>
        </dgm:presLayoutVars>
      </dgm:prSet>
      <dgm:spPr/>
    </dgm:pt>
    <dgm:pt modelId="{CC011A59-5A1A-46A1-B76D-8631B1B19BA9}" type="pres">
      <dgm:prSet presAssocID="{5855CC9B-332B-4170-9207-8329738D6674}" presName="sibTrans" presStyleCnt="0"/>
      <dgm:spPr/>
    </dgm:pt>
    <dgm:pt modelId="{18FD2A70-F463-4D18-A2E4-5C461D4AA150}" type="pres">
      <dgm:prSet presAssocID="{BF58C581-FFB5-44B1-8CE0-DED164901CA9}" presName="node" presStyleLbl="node1" presStyleIdx="3" presStyleCnt="5">
        <dgm:presLayoutVars>
          <dgm:bulletEnabled val="1"/>
        </dgm:presLayoutVars>
      </dgm:prSet>
      <dgm:spPr/>
    </dgm:pt>
    <dgm:pt modelId="{47EEA287-FE93-428B-AC4A-2037963A5F79}" type="pres">
      <dgm:prSet presAssocID="{94DFDBCD-519D-484C-833B-59C3861F67AE}" presName="sibTrans" presStyleCnt="0"/>
      <dgm:spPr/>
    </dgm:pt>
    <dgm:pt modelId="{80B0D9DB-85DC-40E0-8376-A808572EB118}" type="pres">
      <dgm:prSet presAssocID="{BC8CBB2E-CC4E-4819-BA26-9C57A230147D}" presName="node" presStyleLbl="node1" presStyleIdx="4" presStyleCnt="5">
        <dgm:presLayoutVars>
          <dgm:bulletEnabled val="1"/>
        </dgm:presLayoutVars>
      </dgm:prSet>
      <dgm:spPr/>
    </dgm:pt>
  </dgm:ptLst>
  <dgm:cxnLst>
    <dgm:cxn modelId="{59ABE204-3C3A-4D46-86D2-1B74ECEB0416}" srcId="{FAA459FA-2A43-4B6A-9234-308D3965BA3E}" destId="{BC8CBB2E-CC4E-4819-BA26-9C57A230147D}" srcOrd="4" destOrd="0" parTransId="{28103576-AC3C-4732-8C66-A7FAF1598585}" sibTransId="{45BBF0D0-8C9D-4A13-98D7-27FE4D28FF70}"/>
    <dgm:cxn modelId="{E8709810-6312-4FD9-9EC3-EF56AC11A8ED}" srcId="{FAA459FA-2A43-4B6A-9234-308D3965BA3E}" destId="{502DE3D6-582A-457D-8DDD-4BC6C8EDD25E}" srcOrd="1" destOrd="0" parTransId="{F13A1376-25E9-4EE8-87EF-44653697A4B1}" sibTransId="{735A6D1E-7D40-46F0-AA9E-E25CE716341F}"/>
    <dgm:cxn modelId="{5E622E2F-66DD-4E3D-BB9E-7C35CBA6A91A}" srcId="{FAA459FA-2A43-4B6A-9234-308D3965BA3E}" destId="{01E554C9-4537-4263-AB9B-28DCA4A97142}" srcOrd="2" destOrd="0" parTransId="{FDC9B8AA-6219-479F-8519-12CA1447988D}" sibTransId="{5855CC9B-332B-4170-9207-8329738D6674}"/>
    <dgm:cxn modelId="{0B14B632-A05C-436F-9F4F-9F6EEEC1D544}" type="presOf" srcId="{BC8CBB2E-CC4E-4819-BA26-9C57A230147D}" destId="{80B0D9DB-85DC-40E0-8376-A808572EB118}" srcOrd="0" destOrd="0" presId="urn:microsoft.com/office/officeart/2005/8/layout/default"/>
    <dgm:cxn modelId="{8B1D7A3E-82B0-4B72-ADFB-103ED14F653C}" type="presOf" srcId="{FAA459FA-2A43-4B6A-9234-308D3965BA3E}" destId="{42D70CDF-6BB0-444F-B033-ED14F6B30FCC}" srcOrd="0" destOrd="0" presId="urn:microsoft.com/office/officeart/2005/8/layout/default"/>
    <dgm:cxn modelId="{93B4D4C4-9F24-49F0-BC8C-E37BC9CC0C74}" type="presOf" srcId="{01E554C9-4537-4263-AB9B-28DCA4A97142}" destId="{7949ECAD-6E92-4402-A248-EF8CD3693442}" srcOrd="0" destOrd="0" presId="urn:microsoft.com/office/officeart/2005/8/layout/default"/>
    <dgm:cxn modelId="{B343FBCE-694A-4194-B04F-C16A7C9D7E98}" srcId="{FAA459FA-2A43-4B6A-9234-308D3965BA3E}" destId="{BF58C581-FFB5-44B1-8CE0-DED164901CA9}" srcOrd="3" destOrd="0" parTransId="{CEAF9F0F-18B1-4DAD-BD2D-BCB67D76F614}" sibTransId="{94DFDBCD-519D-484C-833B-59C3861F67AE}"/>
    <dgm:cxn modelId="{FBA255F5-3073-43FC-AB9E-8BED5854C438}" type="presOf" srcId="{502DE3D6-582A-457D-8DDD-4BC6C8EDD25E}" destId="{F8C863BE-ABED-43AC-A5A1-71931227A9E3}" srcOrd="0" destOrd="0" presId="urn:microsoft.com/office/officeart/2005/8/layout/default"/>
    <dgm:cxn modelId="{3847DBF9-89E9-42E7-8615-CABB5F0FA705}" type="presOf" srcId="{205202D2-EA33-46FF-9225-3341B3839916}" destId="{1605690E-D92E-420A-8A81-45BCFA774D81}" srcOrd="0" destOrd="0" presId="urn:microsoft.com/office/officeart/2005/8/layout/default"/>
    <dgm:cxn modelId="{E11FF3FA-8768-44E0-9D98-0B9E4374C3EB}" type="presOf" srcId="{BF58C581-FFB5-44B1-8CE0-DED164901CA9}" destId="{18FD2A70-F463-4D18-A2E4-5C461D4AA150}" srcOrd="0" destOrd="0" presId="urn:microsoft.com/office/officeart/2005/8/layout/default"/>
    <dgm:cxn modelId="{E4BBD7FC-ABC7-4CF5-BC16-20A0129053AB}" srcId="{FAA459FA-2A43-4B6A-9234-308D3965BA3E}" destId="{205202D2-EA33-46FF-9225-3341B3839916}" srcOrd="0" destOrd="0" parTransId="{04B1CF87-D552-4135-9A55-B4308D4D64F6}" sibTransId="{048FCB32-F17F-4CE1-89B3-EA0A3904AF34}"/>
    <dgm:cxn modelId="{4BC32021-D268-41A6-8F6E-9AD6C52AECF6}" type="presParOf" srcId="{42D70CDF-6BB0-444F-B033-ED14F6B30FCC}" destId="{1605690E-D92E-420A-8A81-45BCFA774D81}" srcOrd="0" destOrd="0" presId="urn:microsoft.com/office/officeart/2005/8/layout/default"/>
    <dgm:cxn modelId="{2B644078-F4F2-471D-BFB4-93C719FBAE83}" type="presParOf" srcId="{42D70CDF-6BB0-444F-B033-ED14F6B30FCC}" destId="{3C054678-A83A-403E-A488-D20BFBCD16C7}" srcOrd="1" destOrd="0" presId="urn:microsoft.com/office/officeart/2005/8/layout/default"/>
    <dgm:cxn modelId="{10FE843C-9496-4512-819C-CBFA69444539}" type="presParOf" srcId="{42D70CDF-6BB0-444F-B033-ED14F6B30FCC}" destId="{F8C863BE-ABED-43AC-A5A1-71931227A9E3}" srcOrd="2" destOrd="0" presId="urn:microsoft.com/office/officeart/2005/8/layout/default"/>
    <dgm:cxn modelId="{15BCFE96-2903-4647-A82C-ADBA3D0157DF}" type="presParOf" srcId="{42D70CDF-6BB0-444F-B033-ED14F6B30FCC}" destId="{30654CA8-3F8E-49E5-9E1A-EA8766874B60}" srcOrd="3" destOrd="0" presId="urn:microsoft.com/office/officeart/2005/8/layout/default"/>
    <dgm:cxn modelId="{EF96EA0E-7F38-4B88-BA4E-7DD8E5AB80D0}" type="presParOf" srcId="{42D70CDF-6BB0-444F-B033-ED14F6B30FCC}" destId="{7949ECAD-6E92-4402-A248-EF8CD3693442}" srcOrd="4" destOrd="0" presId="urn:microsoft.com/office/officeart/2005/8/layout/default"/>
    <dgm:cxn modelId="{9BAC13F8-4937-4708-BF43-63C4C328F6CB}" type="presParOf" srcId="{42D70CDF-6BB0-444F-B033-ED14F6B30FCC}" destId="{CC011A59-5A1A-46A1-B76D-8631B1B19BA9}" srcOrd="5" destOrd="0" presId="urn:microsoft.com/office/officeart/2005/8/layout/default"/>
    <dgm:cxn modelId="{F0CFCFA6-82CE-4142-A361-81155C3E4875}" type="presParOf" srcId="{42D70CDF-6BB0-444F-B033-ED14F6B30FCC}" destId="{18FD2A70-F463-4D18-A2E4-5C461D4AA150}" srcOrd="6" destOrd="0" presId="urn:microsoft.com/office/officeart/2005/8/layout/default"/>
    <dgm:cxn modelId="{D4F968CA-1A17-4642-9FD3-B888305977D0}" type="presParOf" srcId="{42D70CDF-6BB0-444F-B033-ED14F6B30FCC}" destId="{47EEA287-FE93-428B-AC4A-2037963A5F79}" srcOrd="7" destOrd="0" presId="urn:microsoft.com/office/officeart/2005/8/layout/default"/>
    <dgm:cxn modelId="{824AFC1C-6270-4595-AB50-F21E80D08D25}" type="presParOf" srcId="{42D70CDF-6BB0-444F-B033-ED14F6B30FCC}" destId="{80B0D9DB-85DC-40E0-8376-A808572EB118}"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5690E-D92E-420A-8A81-45BCFA774D81}">
      <dsp:nvSpPr>
        <dsp:cNvPr id="0" name=""/>
        <dsp:cNvSpPr/>
      </dsp:nvSpPr>
      <dsp:spPr>
        <a:xfrm>
          <a:off x="45302" y="1909"/>
          <a:ext cx="1985122" cy="1191073"/>
        </a:xfrm>
        <a:prstGeom prst="rect">
          <a:avLst/>
        </a:prstGeom>
        <a:solidFill>
          <a:schemeClr val="accent4">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lumMod val="25000"/>
                </a:schemeClr>
              </a:solidFill>
            </a:rPr>
            <a:t>Cluster</a:t>
          </a:r>
        </a:p>
      </dsp:txBody>
      <dsp:txXfrm>
        <a:off x="45302" y="1909"/>
        <a:ext cx="1985122" cy="1191073"/>
      </dsp:txXfrm>
    </dsp:sp>
    <dsp:sp modelId="{F8C863BE-ABED-43AC-A5A1-71931227A9E3}">
      <dsp:nvSpPr>
        <dsp:cNvPr id="0" name=""/>
        <dsp:cNvSpPr/>
      </dsp:nvSpPr>
      <dsp:spPr>
        <a:xfrm>
          <a:off x="2228937" y="1909"/>
          <a:ext cx="1985122" cy="1191073"/>
        </a:xfrm>
        <a:prstGeom prst="rect">
          <a:avLst/>
        </a:prstGeom>
        <a:solidFill>
          <a:schemeClr val="accent4">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lumMod val="25000"/>
                </a:schemeClr>
              </a:solidFill>
            </a:rPr>
            <a:t>Systematic</a:t>
          </a:r>
        </a:p>
      </dsp:txBody>
      <dsp:txXfrm>
        <a:off x="2228937" y="1909"/>
        <a:ext cx="1985122" cy="1191073"/>
      </dsp:txXfrm>
    </dsp:sp>
    <dsp:sp modelId="{7949ECAD-6E92-4402-A248-EF8CD3693442}">
      <dsp:nvSpPr>
        <dsp:cNvPr id="0" name=""/>
        <dsp:cNvSpPr/>
      </dsp:nvSpPr>
      <dsp:spPr>
        <a:xfrm>
          <a:off x="4412572" y="1909"/>
          <a:ext cx="1985122" cy="1191073"/>
        </a:xfrm>
        <a:prstGeom prst="rect">
          <a:avLst/>
        </a:prstGeom>
        <a:solidFill>
          <a:schemeClr val="accent4">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lumMod val="25000"/>
                </a:schemeClr>
              </a:solidFill>
            </a:rPr>
            <a:t>Convenience</a:t>
          </a:r>
        </a:p>
      </dsp:txBody>
      <dsp:txXfrm>
        <a:off x="4412572" y="1909"/>
        <a:ext cx="1985122" cy="1191073"/>
      </dsp:txXfrm>
    </dsp:sp>
    <dsp:sp modelId="{18FD2A70-F463-4D18-A2E4-5C461D4AA150}">
      <dsp:nvSpPr>
        <dsp:cNvPr id="0" name=""/>
        <dsp:cNvSpPr/>
      </dsp:nvSpPr>
      <dsp:spPr>
        <a:xfrm>
          <a:off x="1137119" y="1391495"/>
          <a:ext cx="1985122" cy="1191073"/>
        </a:xfrm>
        <a:prstGeom prst="rect">
          <a:avLst/>
        </a:prstGeom>
        <a:solidFill>
          <a:schemeClr val="accent4">
            <a:alpha val="90000"/>
            <a:hueOff val="0"/>
            <a:satOff val="0"/>
            <a:lumOff val="0"/>
            <a:alphaOff val="-3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lumMod val="25000"/>
                </a:schemeClr>
              </a:solidFill>
            </a:rPr>
            <a:t>Stratified</a:t>
          </a:r>
        </a:p>
      </dsp:txBody>
      <dsp:txXfrm>
        <a:off x="1137119" y="1391495"/>
        <a:ext cx="1985122" cy="1191073"/>
      </dsp:txXfrm>
    </dsp:sp>
    <dsp:sp modelId="{80B0D9DB-85DC-40E0-8376-A808572EB118}">
      <dsp:nvSpPr>
        <dsp:cNvPr id="0" name=""/>
        <dsp:cNvSpPr/>
      </dsp:nvSpPr>
      <dsp:spPr>
        <a:xfrm>
          <a:off x="3320754" y="1391495"/>
          <a:ext cx="1985122" cy="1191073"/>
        </a:xfrm>
        <a:prstGeom prst="rect">
          <a:avLst/>
        </a:prstGeom>
        <a:solidFill>
          <a:schemeClr val="accent4">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2">
                  <a:lumMod val="25000"/>
                </a:schemeClr>
              </a:solidFill>
            </a:rPr>
            <a:t>Judgement</a:t>
          </a:r>
        </a:p>
      </dsp:txBody>
      <dsp:txXfrm>
        <a:off x="3320754" y="1391495"/>
        <a:ext cx="1985122" cy="119107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2885CB01-6679-D646-ACB3-8B04B786C15F}" type="datetimeFigureOut">
              <a:rPr lang="en-US" smtClean="0"/>
              <a:t>13-Feb-23</a:t>
            </a:fld>
            <a:endParaRPr lang="en-US"/>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3043342" cy="465455"/>
          </a:xfrm>
          <a:prstGeom prst="rect">
            <a:avLst/>
          </a:prstGeom>
          <a:noFill/>
          <a:ln>
            <a:noFill/>
          </a:ln>
        </p:spPr>
        <p:txBody>
          <a:bodyPr lIns="93308" tIns="93308" rIns="93308" bIns="93308"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66618" marR="0" lvl="1" indent="0" algn="l" rtl="0">
              <a:spcBef>
                <a:spcPts val="0"/>
              </a:spcBef>
              <a:buNone/>
              <a:defRPr sz="1800" b="0" i="0" u="none" strike="noStrike" cap="none">
                <a:solidFill>
                  <a:schemeClr val="dk1"/>
                </a:solidFill>
                <a:latin typeface="Arial"/>
                <a:ea typeface="Arial"/>
                <a:cs typeface="Arial"/>
                <a:sym typeface="Arial"/>
              </a:defRPr>
            </a:lvl2pPr>
            <a:lvl3pPr marL="933237" marR="0" lvl="2" indent="0" algn="l" rtl="0">
              <a:spcBef>
                <a:spcPts val="0"/>
              </a:spcBef>
              <a:buNone/>
              <a:defRPr sz="1800" b="0" i="0" u="none" strike="noStrike" cap="none">
                <a:solidFill>
                  <a:schemeClr val="dk1"/>
                </a:solidFill>
                <a:latin typeface="Arial"/>
                <a:ea typeface="Arial"/>
                <a:cs typeface="Arial"/>
                <a:sym typeface="Arial"/>
              </a:defRPr>
            </a:lvl3pPr>
            <a:lvl4pPr marL="1399855" marR="0" lvl="3" indent="0" algn="l" rtl="0">
              <a:spcBef>
                <a:spcPts val="0"/>
              </a:spcBef>
              <a:buNone/>
              <a:defRPr sz="1800" b="0" i="0" u="none" strike="noStrike" cap="none">
                <a:solidFill>
                  <a:schemeClr val="dk1"/>
                </a:solidFill>
                <a:latin typeface="Arial"/>
                <a:ea typeface="Arial"/>
                <a:cs typeface="Arial"/>
                <a:sym typeface="Arial"/>
              </a:defRPr>
            </a:lvl4pPr>
            <a:lvl5pPr marL="1866473" marR="0" lvl="4" indent="0" algn="l" rtl="0">
              <a:spcBef>
                <a:spcPts val="0"/>
              </a:spcBef>
              <a:buNone/>
              <a:defRPr sz="1800" b="0" i="0" u="none" strike="noStrike" cap="none">
                <a:solidFill>
                  <a:schemeClr val="dk1"/>
                </a:solidFill>
                <a:latin typeface="Arial"/>
                <a:ea typeface="Arial"/>
                <a:cs typeface="Arial"/>
                <a:sym typeface="Arial"/>
              </a:defRPr>
            </a:lvl5pPr>
            <a:lvl6pPr marL="2333092" marR="0" lvl="5" indent="0" algn="l" rtl="0">
              <a:spcBef>
                <a:spcPts val="0"/>
              </a:spcBef>
              <a:buNone/>
              <a:defRPr sz="1800" b="0" i="0" u="none" strike="noStrike" cap="none">
                <a:solidFill>
                  <a:schemeClr val="dk1"/>
                </a:solidFill>
                <a:latin typeface="Arial"/>
                <a:ea typeface="Arial"/>
                <a:cs typeface="Arial"/>
                <a:sym typeface="Arial"/>
              </a:defRPr>
            </a:lvl6pPr>
            <a:lvl7pPr marL="2799710" marR="0" lvl="6" indent="0" algn="l" rtl="0">
              <a:spcBef>
                <a:spcPts val="0"/>
              </a:spcBef>
              <a:buNone/>
              <a:defRPr sz="1800" b="0" i="0" u="none" strike="noStrike" cap="none">
                <a:solidFill>
                  <a:schemeClr val="dk1"/>
                </a:solidFill>
                <a:latin typeface="Arial"/>
                <a:ea typeface="Arial"/>
                <a:cs typeface="Arial"/>
                <a:sym typeface="Arial"/>
              </a:defRPr>
            </a:lvl7pPr>
            <a:lvl8pPr marL="3266328" marR="0" lvl="7" indent="0" algn="l" rtl="0">
              <a:spcBef>
                <a:spcPts val="0"/>
              </a:spcBef>
              <a:buNone/>
              <a:defRPr sz="1800" b="0" i="0" u="none" strike="noStrike" cap="none">
                <a:solidFill>
                  <a:schemeClr val="dk1"/>
                </a:solidFill>
                <a:latin typeface="Arial"/>
                <a:ea typeface="Arial"/>
                <a:cs typeface="Arial"/>
                <a:sym typeface="Arial"/>
              </a:defRPr>
            </a:lvl8pPr>
            <a:lvl9pPr marL="3732947"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978131" y="0"/>
            <a:ext cx="3043342" cy="465455"/>
          </a:xfrm>
          <a:prstGeom prst="rect">
            <a:avLst/>
          </a:prstGeom>
          <a:noFill/>
          <a:ln>
            <a:noFill/>
          </a:ln>
        </p:spPr>
        <p:txBody>
          <a:bodyPr lIns="93308" tIns="93308" rIns="93308" bIns="93308"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66618" marR="0" lvl="1" indent="0" algn="l" rtl="0">
              <a:spcBef>
                <a:spcPts val="0"/>
              </a:spcBef>
              <a:buNone/>
              <a:defRPr sz="1800" b="0" i="0" u="none" strike="noStrike" cap="none">
                <a:solidFill>
                  <a:schemeClr val="dk1"/>
                </a:solidFill>
                <a:latin typeface="Arial"/>
                <a:ea typeface="Arial"/>
                <a:cs typeface="Arial"/>
                <a:sym typeface="Arial"/>
              </a:defRPr>
            </a:lvl2pPr>
            <a:lvl3pPr marL="933237" marR="0" lvl="2" indent="0" algn="l" rtl="0">
              <a:spcBef>
                <a:spcPts val="0"/>
              </a:spcBef>
              <a:buNone/>
              <a:defRPr sz="1800" b="0" i="0" u="none" strike="noStrike" cap="none">
                <a:solidFill>
                  <a:schemeClr val="dk1"/>
                </a:solidFill>
                <a:latin typeface="Arial"/>
                <a:ea typeface="Arial"/>
                <a:cs typeface="Arial"/>
                <a:sym typeface="Arial"/>
              </a:defRPr>
            </a:lvl3pPr>
            <a:lvl4pPr marL="1399855" marR="0" lvl="3" indent="0" algn="l" rtl="0">
              <a:spcBef>
                <a:spcPts val="0"/>
              </a:spcBef>
              <a:buNone/>
              <a:defRPr sz="1800" b="0" i="0" u="none" strike="noStrike" cap="none">
                <a:solidFill>
                  <a:schemeClr val="dk1"/>
                </a:solidFill>
                <a:latin typeface="Arial"/>
                <a:ea typeface="Arial"/>
                <a:cs typeface="Arial"/>
                <a:sym typeface="Arial"/>
              </a:defRPr>
            </a:lvl4pPr>
            <a:lvl5pPr marL="1866473" marR="0" lvl="4" indent="0" algn="l" rtl="0">
              <a:spcBef>
                <a:spcPts val="0"/>
              </a:spcBef>
              <a:buNone/>
              <a:defRPr sz="1800" b="0" i="0" u="none" strike="noStrike" cap="none">
                <a:solidFill>
                  <a:schemeClr val="dk1"/>
                </a:solidFill>
                <a:latin typeface="Arial"/>
                <a:ea typeface="Arial"/>
                <a:cs typeface="Arial"/>
                <a:sym typeface="Arial"/>
              </a:defRPr>
            </a:lvl5pPr>
            <a:lvl6pPr marL="2333092" marR="0" lvl="5" indent="0" algn="l" rtl="0">
              <a:spcBef>
                <a:spcPts val="0"/>
              </a:spcBef>
              <a:buNone/>
              <a:defRPr sz="1800" b="0" i="0" u="none" strike="noStrike" cap="none">
                <a:solidFill>
                  <a:schemeClr val="dk1"/>
                </a:solidFill>
                <a:latin typeface="Arial"/>
                <a:ea typeface="Arial"/>
                <a:cs typeface="Arial"/>
                <a:sym typeface="Arial"/>
              </a:defRPr>
            </a:lvl6pPr>
            <a:lvl7pPr marL="2799710" marR="0" lvl="6" indent="0" algn="l" rtl="0">
              <a:spcBef>
                <a:spcPts val="0"/>
              </a:spcBef>
              <a:buNone/>
              <a:defRPr sz="1800" b="0" i="0" u="none" strike="noStrike" cap="none">
                <a:solidFill>
                  <a:schemeClr val="dk1"/>
                </a:solidFill>
                <a:latin typeface="Arial"/>
                <a:ea typeface="Arial"/>
                <a:cs typeface="Arial"/>
                <a:sym typeface="Arial"/>
              </a:defRPr>
            </a:lvl7pPr>
            <a:lvl8pPr marL="3266328" marR="0" lvl="7" indent="0" algn="l" rtl="0">
              <a:spcBef>
                <a:spcPts val="0"/>
              </a:spcBef>
              <a:buNone/>
              <a:defRPr sz="1800" b="0" i="0" u="none" strike="noStrike" cap="none">
                <a:solidFill>
                  <a:schemeClr val="dk1"/>
                </a:solidFill>
                <a:latin typeface="Arial"/>
                <a:ea typeface="Arial"/>
                <a:cs typeface="Arial"/>
                <a:sym typeface="Arial"/>
              </a:defRPr>
            </a:lvl8pPr>
            <a:lvl9pPr marL="3732947"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407988" y="698500"/>
            <a:ext cx="6207125" cy="349091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702311" y="4421823"/>
            <a:ext cx="5618479" cy="4189095"/>
          </a:xfrm>
          <a:prstGeom prst="rect">
            <a:avLst/>
          </a:prstGeom>
          <a:noFill/>
          <a:ln>
            <a:noFill/>
          </a:ln>
        </p:spPr>
        <p:txBody>
          <a:bodyPr lIns="93308" tIns="93308" rIns="93308" bIns="93308"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1" y="8842029"/>
            <a:ext cx="3043342" cy="465455"/>
          </a:xfrm>
          <a:prstGeom prst="rect">
            <a:avLst/>
          </a:prstGeom>
          <a:noFill/>
          <a:ln>
            <a:noFill/>
          </a:ln>
        </p:spPr>
        <p:txBody>
          <a:bodyPr lIns="93308" tIns="93308" rIns="93308" bIns="93308"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66618" marR="0" lvl="1" indent="0" algn="l" rtl="0">
              <a:spcBef>
                <a:spcPts val="0"/>
              </a:spcBef>
              <a:buNone/>
              <a:defRPr sz="1800" b="0" i="0" u="none" strike="noStrike" cap="none">
                <a:solidFill>
                  <a:schemeClr val="dk1"/>
                </a:solidFill>
                <a:latin typeface="Arial"/>
                <a:ea typeface="Arial"/>
                <a:cs typeface="Arial"/>
                <a:sym typeface="Arial"/>
              </a:defRPr>
            </a:lvl2pPr>
            <a:lvl3pPr marL="933237" marR="0" lvl="2" indent="0" algn="l" rtl="0">
              <a:spcBef>
                <a:spcPts val="0"/>
              </a:spcBef>
              <a:buNone/>
              <a:defRPr sz="1800" b="0" i="0" u="none" strike="noStrike" cap="none">
                <a:solidFill>
                  <a:schemeClr val="dk1"/>
                </a:solidFill>
                <a:latin typeface="Arial"/>
                <a:ea typeface="Arial"/>
                <a:cs typeface="Arial"/>
                <a:sym typeface="Arial"/>
              </a:defRPr>
            </a:lvl3pPr>
            <a:lvl4pPr marL="1399855" marR="0" lvl="3" indent="0" algn="l" rtl="0">
              <a:spcBef>
                <a:spcPts val="0"/>
              </a:spcBef>
              <a:buNone/>
              <a:defRPr sz="1800" b="0" i="0" u="none" strike="noStrike" cap="none">
                <a:solidFill>
                  <a:schemeClr val="dk1"/>
                </a:solidFill>
                <a:latin typeface="Arial"/>
                <a:ea typeface="Arial"/>
                <a:cs typeface="Arial"/>
                <a:sym typeface="Arial"/>
              </a:defRPr>
            </a:lvl4pPr>
            <a:lvl5pPr marL="1866473" marR="0" lvl="4" indent="0" algn="l" rtl="0">
              <a:spcBef>
                <a:spcPts val="0"/>
              </a:spcBef>
              <a:buNone/>
              <a:defRPr sz="1800" b="0" i="0" u="none" strike="noStrike" cap="none">
                <a:solidFill>
                  <a:schemeClr val="dk1"/>
                </a:solidFill>
                <a:latin typeface="Arial"/>
                <a:ea typeface="Arial"/>
                <a:cs typeface="Arial"/>
                <a:sym typeface="Arial"/>
              </a:defRPr>
            </a:lvl5pPr>
            <a:lvl6pPr marL="2333092" marR="0" lvl="5" indent="0" algn="l" rtl="0">
              <a:spcBef>
                <a:spcPts val="0"/>
              </a:spcBef>
              <a:buNone/>
              <a:defRPr sz="1800" b="0" i="0" u="none" strike="noStrike" cap="none">
                <a:solidFill>
                  <a:schemeClr val="dk1"/>
                </a:solidFill>
                <a:latin typeface="Arial"/>
                <a:ea typeface="Arial"/>
                <a:cs typeface="Arial"/>
                <a:sym typeface="Arial"/>
              </a:defRPr>
            </a:lvl6pPr>
            <a:lvl7pPr marL="2799710" marR="0" lvl="6" indent="0" algn="l" rtl="0">
              <a:spcBef>
                <a:spcPts val="0"/>
              </a:spcBef>
              <a:buNone/>
              <a:defRPr sz="1800" b="0" i="0" u="none" strike="noStrike" cap="none">
                <a:solidFill>
                  <a:schemeClr val="dk1"/>
                </a:solidFill>
                <a:latin typeface="Arial"/>
                <a:ea typeface="Arial"/>
                <a:cs typeface="Arial"/>
                <a:sym typeface="Arial"/>
              </a:defRPr>
            </a:lvl7pPr>
            <a:lvl8pPr marL="3266328" marR="0" lvl="7" indent="0" algn="l" rtl="0">
              <a:spcBef>
                <a:spcPts val="0"/>
              </a:spcBef>
              <a:buNone/>
              <a:defRPr sz="1800" b="0" i="0" u="none" strike="noStrike" cap="none">
                <a:solidFill>
                  <a:schemeClr val="dk1"/>
                </a:solidFill>
                <a:latin typeface="Arial"/>
                <a:ea typeface="Arial"/>
                <a:cs typeface="Arial"/>
                <a:sym typeface="Arial"/>
              </a:defRPr>
            </a:lvl8pPr>
            <a:lvl9pPr marL="3732947"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978131" y="8842029"/>
            <a:ext cx="3043342" cy="465455"/>
          </a:xfrm>
          <a:prstGeom prst="rect">
            <a:avLst/>
          </a:prstGeom>
          <a:noFill/>
          <a:ln>
            <a:noFill/>
          </a:ln>
        </p:spPr>
        <p:txBody>
          <a:bodyPr lIns="93308" tIns="46641" rIns="93308" bIns="46641" anchor="b" anchorCtr="0">
            <a:noAutofit/>
          </a:bodyPr>
          <a:lstStyle/>
          <a:p>
            <a:pPr algn="r">
              <a:buSzPct val="25000"/>
            </a:pPr>
            <a:fld id="{00000000-1234-1234-1234-123412341234}" type="slidenum">
              <a:rPr lang="en-US" sz="1200" smtClean="0">
                <a:solidFill>
                  <a:schemeClr val="dk1"/>
                </a:solidFill>
              </a:rPr>
              <a:pPr algn="r">
                <a:buSzPct val="25000"/>
              </a:pPr>
              <a:t>‹#›</a:t>
            </a:fld>
            <a:endParaRPr lang="en-US" sz="1200">
              <a:solidFill>
                <a:schemeClr val="dk1"/>
              </a:solidFil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lstStyle/>
          <a:p>
            <a:r>
              <a:rPr lang="en-US" dirty="0"/>
              <a:t>If this PowerPoint presentation contains mathematical equations, you may need to check that your computer has the following installed:</a:t>
            </a:r>
          </a:p>
          <a:p>
            <a:r>
              <a:rPr lang="en-US" dirty="0"/>
              <a:t>1) MathType Plugin</a:t>
            </a:r>
          </a:p>
          <a:p>
            <a:r>
              <a:rPr lang="en-US" dirty="0"/>
              <a:t>2) Math Player (free versions available)</a:t>
            </a:r>
          </a:p>
          <a:p>
            <a:r>
              <a:rPr lang="en-US" dirty="0"/>
              <a:t>3) NVDA Reader (free versions available)</a:t>
            </a:r>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1</a:t>
            </a:fld>
            <a:endParaRPr lang="en-US" sz="1200">
              <a:solidFill>
                <a:schemeClr val="dk1"/>
              </a:solidFil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Defects fall into three main categories: (1) rework or rectification, which is incurred if some aspect of a service must be performed again or if a defective item must be rerouted to some previous operation(s) to correct the defect; (2) scrap, which is incurred if a defective item is unfit for further processing and cannot be repaired, used, or sold; and (3) waste, which involves performance of unnecessary work</a:t>
            </a:r>
          </a:p>
          <a:p>
            <a:endParaRPr lang="en-US" altLang="en-US"/>
          </a:p>
        </p:txBody>
      </p:sp>
      <p:sp>
        <p:nvSpPr>
          <p:cNvPr id="30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E505E74E-30AD-4DBD-916A-01CF28D76224}" type="slidenum">
              <a:rPr lang="en-US" altLang="en-US" smtClean="0"/>
              <a:pPr/>
              <a:t>12</a:t>
            </a:fld>
            <a:endParaRPr lang="en-US" altLang="en-US"/>
          </a:p>
        </p:txBody>
      </p:sp>
    </p:spTree>
    <p:extLst>
      <p:ext uri="{BB962C8B-B14F-4D97-AF65-F5344CB8AC3E}">
        <p14:creationId xmlns:p14="http://schemas.microsoft.com/office/powerpoint/2010/main" val="1732495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Dissatisfied customers talk about bad service or products to their friends, who in turn tell others. If the problem is bad enough, consumer protection groups may even alert the media. The potential impact on future profits is difficult to assess, but without doubt external failure costs erode market share and profits. Encountering defects and correcting them after the product is in the customer’s hands is costly. </a:t>
            </a:r>
          </a:p>
          <a:p>
            <a:endParaRPr lang="en-US" altLang="en-US"/>
          </a:p>
          <a:p>
            <a:r>
              <a:rPr lang="en-US" altLang="en-US"/>
              <a:t>Examples of external failure costs include costs that are associated with (1) repairs and servicing of both returned products and those actually being used by customers; (2) complaints, which involve all costs and work associated with handling and servicing customers’ complaints; (3) returns, which involves transportation of rejected or recalled products; and (4) warranty service and litigation costs,</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E1035EC8-976F-42D2-BEA5-141FFA69A484}" type="slidenum">
              <a:rPr lang="en-US" altLang="en-US" smtClean="0"/>
              <a:pPr/>
              <a:t>13</a:t>
            </a:fld>
            <a:endParaRPr lang="en-US" altLang="en-US"/>
          </a:p>
        </p:txBody>
      </p:sp>
    </p:spTree>
    <p:extLst>
      <p:ext uri="{BB962C8B-B14F-4D97-AF65-F5344CB8AC3E}">
        <p14:creationId xmlns:p14="http://schemas.microsoft.com/office/powerpoint/2010/main" val="2327485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ethical costs arise from internal or external failures. The main difference is that somebody tries to “cover them up” and knowingly passes the defects along to the customer knowing that they can do harm. What makes the nature of ethical failure costs different from internal failure or external failure costs already mentioned is the punitive costs of litigation once the ethical lapses are discovered, the extraordinary magnitude of the fines and penalties, the loss of goodwill that can literally damage the firm for a long time, and the hidden costs of employee morale and attitude. </a:t>
            </a:r>
          </a:p>
          <a:p>
            <a:endParaRPr lang="en-US" altLang="en-US" dirty="0"/>
          </a:p>
          <a:p>
            <a:r>
              <a:rPr lang="en-US" altLang="en-US" dirty="0"/>
              <a:t>Ethical costs are tied to deception and shifting the blame to other partners in the supply chain and go beyond the internal or external failure costs associated with fixing the quality problems in an organization. </a:t>
            </a:r>
          </a:p>
          <a:p>
            <a:endParaRPr lang="en-US" altLang="en-US" dirty="0"/>
          </a:p>
          <a:p>
            <a:r>
              <a:rPr lang="en-US" altLang="en-US" dirty="0"/>
              <a:t>Deceptive business practices are a source of major concern for service or product quality. Deceptive business practice involves three elements: (1) The conduct of the provider is intentional and motivated by a desire to exploit the customer; (2) the provider conceals the truth based upon what is actually known to the provider; and (3) the transaction is intended to generate a disproportionate economic benefit to the provider at the expense of the customer. </a:t>
            </a:r>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BFAAC66C-03D8-4E86-B446-E8D1833C0367}" type="slidenum">
              <a:rPr lang="en-US" altLang="en-US" smtClean="0"/>
              <a:pPr/>
              <a:t>14</a:t>
            </a:fld>
            <a:endParaRPr lang="en-US" altLang="en-US"/>
          </a:p>
        </p:txBody>
      </p:sp>
    </p:spTree>
    <p:extLst>
      <p:ext uri="{BB962C8B-B14F-4D97-AF65-F5344CB8AC3E}">
        <p14:creationId xmlns:p14="http://schemas.microsoft.com/office/powerpoint/2010/main" val="3292184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brands like Fisher Price, Barbie Dolls, and Hot Wheels, among others—had to issue multiple product recalls in 2007 due to the presence of cheaper but toxic lead paint in its toys. Problems also existed with loosely attached small magnets in its toys, which if swallowed could cause injuries to children. Despite exerting downward pressures on costs, Mattel initially denied knowledge and responsibility for the use of lead paint, and instead placed the blame on the suppliers to its manufacturing plants in China. But later on, after stockholder lawsuits claiming the withholding of timely information and misleading financial statements, and also government and media pressure, Mattel instituted stringent inspection and quality programs to prevent the recurrence of such incidents. As a result, Mattel has significantly repaired its corporate image over time.</a:t>
            </a:r>
          </a:p>
          <a:p>
            <a:endParaRPr lang="en-US" altLang="en-US" dirty="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6B8D39A9-F075-4F48-86F7-B75C0C93A9C7}" type="slidenum">
              <a:rPr lang="en-US" altLang="en-US" smtClean="0"/>
              <a:pPr/>
              <a:t>15</a:t>
            </a:fld>
            <a:endParaRPr lang="en-US" altLang="en-US"/>
          </a:p>
        </p:txBody>
      </p:sp>
    </p:spTree>
    <p:extLst>
      <p:ext uri="{BB962C8B-B14F-4D97-AF65-F5344CB8AC3E}">
        <p14:creationId xmlns:p14="http://schemas.microsoft.com/office/powerpoint/2010/main" val="4228859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It relies heavily on the principles of TQM, and is a comprehensive and flexible system for achieving, sustaining, and maximizing business success by minimizing defects and variability in processes. </a:t>
            </a:r>
          </a:p>
          <a:p>
            <a:endParaRPr lang="en-US" altLang="en-US"/>
          </a:p>
          <a:p>
            <a:r>
              <a:rPr lang="en-US" altLang="en-US"/>
              <a:t>It is driven by a close understanding of customer needs; the disciplined use of facts, data, and statistical analysis;</a:t>
            </a:r>
          </a:p>
          <a:p>
            <a:endParaRPr lang="en-US" altLang="en-US"/>
          </a:p>
          <a:p>
            <a:r>
              <a:rPr lang="en-US" altLang="en-US"/>
              <a:t> Figure 3.3 shows how Six Sigma focuses on reducing variation in processes as well as centering processes on their target measures of performance. </a:t>
            </a:r>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D4827621-CF7D-4BD6-A2E7-36AC87A1E0BF}" type="slidenum">
              <a:rPr lang="en-US" altLang="en-US" smtClean="0"/>
              <a:pPr/>
              <a:t>18</a:t>
            </a:fld>
            <a:endParaRPr lang="en-US" altLang="en-US"/>
          </a:p>
        </p:txBody>
      </p:sp>
    </p:spTree>
    <p:extLst>
      <p:ext uri="{BB962C8B-B14F-4D97-AF65-F5344CB8AC3E}">
        <p14:creationId xmlns:p14="http://schemas.microsoft.com/office/powerpoint/2010/main" val="661823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Figure 3.1 indicates, TQM also involves a number of other important elements. We have covered tools and process analysis techniques useful for process problem solving, redesign, and improvement in Chapter 2 “Process Strategy and Analysis”. Service or product design and purchasing are covered later in this text. Here, we just focus on the three main principles of TQM, which must always be guided and supported by management commitment and leadership in creating a quality-driven organization.</a:t>
            </a:r>
          </a:p>
          <a:p>
            <a:endParaRPr lang="en-US" altLang="en-US"/>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75C24EE0-84A7-45D9-A5EA-6E8B720E3F89}" type="slidenum">
              <a:rPr lang="en-US" altLang="en-US" smtClean="0"/>
              <a:pPr/>
              <a:t>19</a:t>
            </a:fld>
            <a:endParaRPr lang="en-US" altLang="en-US"/>
          </a:p>
        </p:txBody>
      </p:sp>
    </p:spTree>
    <p:extLst>
      <p:ext uri="{BB962C8B-B14F-4D97-AF65-F5344CB8AC3E}">
        <p14:creationId xmlns:p14="http://schemas.microsoft.com/office/powerpoint/2010/main" val="1176417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Often, customers use the general term quality to describe their level of satisfaction with a service or product. Quality has multiple dimensions in the mind of the customer, which cut across the nine competitive priorities we introduced in Chapter 1, “Using Operations to Create Value.” One or more of the following five definitions apply at any one time.</a:t>
            </a:r>
          </a:p>
          <a:p>
            <a:endParaRPr lang="en-US" altLang="en-US" dirty="0"/>
          </a:p>
          <a:p>
            <a:r>
              <a:rPr lang="en-US" altLang="en-US" dirty="0"/>
              <a:t> ▪▪Conformance to Specifications. Although customers evaluate the service or product they receive, it is the processes that produced the service or product that are really being judged. In this case, a process failure would be the process’s inability to meet certain advertised or implied performance standards. Conformance to specifications may relate to consistent quality, on-time delivery, or delivery speed. </a:t>
            </a:r>
          </a:p>
          <a:p>
            <a:endParaRPr lang="en-US" altLang="en-US" dirty="0"/>
          </a:p>
          <a:p>
            <a:r>
              <a:rPr lang="en-US" altLang="en-US" dirty="0"/>
              <a:t>▪▪Value. Another way customers define quality is through value, or how well the service or describe their general satisfaction</a:t>
            </a:r>
          </a:p>
          <a:p>
            <a:r>
              <a:rPr lang="en-US" altLang="en-US" dirty="0"/>
              <a:t>product serves its intended purpose at a price customers are willing to pay. </a:t>
            </a:r>
          </a:p>
          <a:p>
            <a:r>
              <a:rPr lang="en-US" altLang="en-US" dirty="0"/>
              <a:t>The service or product development process plays a role here, as do the firm’s competitive priorities relating to top-quality versus low-cost operations. The two factors must be balanced to produce value for the customer. How much value a service or product has in the mind of the customer depends on the customer’s expectations before purchasing it.</a:t>
            </a:r>
          </a:p>
          <a:p>
            <a:endParaRPr lang="en-US" altLang="en-US" dirty="0"/>
          </a:p>
          <a:p>
            <a:r>
              <a:rPr lang="en-US" altLang="en-US" dirty="0"/>
              <a:t>▪▪ Fitness for Use. When assessing how well a service or product performs its intended purpose, the customer may consider the convenience of a service, the mechanical features of a product, or other aspects such as appearance, style, durability, reliability, craftsmanship, and serviceability. For example, you may define the quality of the entertainment center you purchased on the basis of how easy it was to assemble and its appearance and styling.</a:t>
            </a:r>
          </a:p>
          <a:p>
            <a:r>
              <a:rPr lang="en-US" altLang="en-US" dirty="0"/>
              <a:t>▪▪ Support. Often the service or product support provided by the company is as important to customers as the quality of the service or product itself. Customers get upset with a company if its financial statements are incorrect, responses to its warranty claims are delayed, its advertising is misleading, or its employees are not helpful when problems are incurred. Good support once the sale has been made can reduce the consequences of quality failures.</a:t>
            </a:r>
          </a:p>
          <a:p>
            <a:r>
              <a:rPr lang="en-US" altLang="en-US" dirty="0"/>
              <a:t>▪▪ Psychological Impressions. People often evaluate the quality of a service or product on the basis of psychological impressions: atmosphere, image, or aesthetics. In the provision of services where the customer is in close contact with the provider, the appearance and actions of the provider are especially important. Nicely dressed, courteous, friendly, and sympathetic employees can affect the customer’s perception of service quality.</a:t>
            </a:r>
          </a:p>
          <a:p>
            <a:endParaRPr lang="en-US" altLang="en-US" dirty="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7CA10193-B2D3-4057-9712-7D55C669566D}" type="slidenum">
              <a:rPr lang="en-US" altLang="en-US" smtClean="0"/>
              <a:pPr/>
              <a:t>20</a:t>
            </a:fld>
            <a:endParaRPr lang="en-US" altLang="en-US"/>
          </a:p>
        </p:txBody>
      </p:sp>
    </p:spTree>
    <p:extLst>
      <p:ext uri="{BB962C8B-B14F-4D97-AF65-F5344CB8AC3E}">
        <p14:creationId xmlns:p14="http://schemas.microsoft.com/office/powerpoint/2010/main" val="3854287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It is helpful to point out to employees that each employee also has one or more internal customers—employees in the firm who rely on the output of other employees. All employees must do a good job of serving their internal customers if external customers ultimately are to be satisfied. They will be satisfied only if each internal customer demands value be added that the external customer will recognize and pay for. The notion of internal customers applies to all parts of a firm and enhances cross-functional coordination. For example, accounting must prepare accurate and timely reports for management, and purchasing must provide high-quality materials on time for operations.</a:t>
            </a:r>
          </a:p>
          <a:p>
            <a:r>
              <a:rPr lang="en-US" altLang="en-US" dirty="0"/>
              <a:t>In TQM, everyone in the organization must share the view that quality control is an end in itself. Errors or defects should be caught and corrected at the source, not passed along to an internal or external customer. For example, a consulting team should make sure its billable hours are correct before submitting them to the accounting department. This philosophy is called quality at the source. In addition, firms should avoid trying to “inspect quality into the product” by using inspectors to weed out unsatisfactory services or defective products after all operations have been performed. By contrast, in some manufacturing firms, workers have the authority to stop a production line if they spot quality problems.</a:t>
            </a:r>
          </a:p>
          <a:p>
            <a:endParaRPr lang="en-US" altLang="en-US" dirty="0"/>
          </a:p>
          <a:p>
            <a:endParaRPr lang="en-US" altLang="en-US" dirty="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0110D1D7-7EA8-4403-AF83-0C82206EDE94}" type="slidenum">
              <a:rPr lang="en-US" altLang="en-US" smtClean="0"/>
              <a:pPr/>
              <a:t>21</a:t>
            </a:fld>
            <a:endParaRPr lang="en-US" altLang="en-US"/>
          </a:p>
        </p:txBody>
      </p:sp>
    </p:spTree>
    <p:extLst>
      <p:ext uri="{BB962C8B-B14F-4D97-AF65-F5344CB8AC3E}">
        <p14:creationId xmlns:p14="http://schemas.microsoft.com/office/powerpoint/2010/main" val="2801587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Continuous improvement involves identifying benchmarks of excellent practice and instilling a sense of employee ownership in the process. The focus of continuous improvement projects is to reduce waste, such as reducing the length of time required to process requests for loans at a bank, the amount of scrap generated at a milling machine, or the number of employee injuries at a construction site. </a:t>
            </a:r>
          </a:p>
          <a:p>
            <a:endParaRPr lang="en-US" altLang="en-US" dirty="0"/>
          </a:p>
          <a:p>
            <a:r>
              <a:rPr lang="en-US" altLang="en-US" dirty="0"/>
              <a:t>The basis of the continuous improvement philosophy is the belief that virtually any aspect of a process can be improved and that the people most closely associated with a process are in the best position to identify the changes that should be made. The idea is not to wait until a massive problem occurs before acting.</a:t>
            </a:r>
          </a:p>
          <a:p>
            <a:endParaRPr lang="en-US" altLang="en-US" dirty="0"/>
          </a:p>
          <a:p>
            <a:r>
              <a:rPr lang="en-US" altLang="en-US" dirty="0"/>
              <a:t>Employees should be given problem-solving tools, such as the statistical process control (SPC) methods and a sense of ownership of the process to be improved.</a:t>
            </a:r>
          </a:p>
          <a:p>
            <a:endParaRPr lang="en-US" altLang="en-US" dirty="0"/>
          </a:p>
          <a:p>
            <a:r>
              <a:rPr lang="en-US" altLang="en-US" dirty="0"/>
              <a:t> A sense of operator ownership emerges when employees feel a responsibility for the processes and methods they use and take pride in the quality of the service or product they produce. It comes from participation on work teams and in problem-solving activities, which instill in employees a feeling that they have some control over their workplace and tasks.</a:t>
            </a:r>
          </a:p>
          <a:p>
            <a:endParaRPr lang="en-US" altLang="en-US" dirty="0"/>
          </a:p>
          <a:p>
            <a:endParaRPr lang="en-US" altLang="en-US" dirty="0"/>
          </a:p>
          <a:p>
            <a:endParaRPr lang="en-US" altLang="en-US" dirty="0"/>
          </a:p>
          <a:p>
            <a:endParaRPr lang="en-US" altLang="en-US" dirty="0"/>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B589988F-1122-4276-A9FB-D6EA10B58C52}" type="slidenum">
              <a:rPr lang="en-US" altLang="en-US" smtClean="0"/>
              <a:pPr/>
              <a:t>22</a:t>
            </a:fld>
            <a:endParaRPr lang="en-US" altLang="en-US"/>
          </a:p>
        </p:txBody>
      </p:sp>
    </p:spTree>
    <p:extLst>
      <p:ext uri="{BB962C8B-B14F-4D97-AF65-F5344CB8AC3E}">
        <p14:creationId xmlns:p14="http://schemas.microsoft.com/office/powerpoint/2010/main" val="366951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1. Plan. The team selects a process (an activity, method, machine, or policy) that needs improvement. The team then documents the selected process, usually by analyzing related data; sets qualitative goals for improvement; and discusses various ways to achieve the goals. After assessing the benefits and costs of the alternatives, the team develops a plan with quantifiable measures for improvement.</a:t>
            </a:r>
          </a:p>
          <a:p>
            <a:r>
              <a:rPr lang="en-US" altLang="en-US" dirty="0"/>
              <a:t>2. Do. The team implements the plan and monitors progress. Data are collected continuously to measure the improvements in the process. Any changes in the process are documented, and further revisions are made as needed.</a:t>
            </a:r>
          </a:p>
          <a:p>
            <a:r>
              <a:rPr lang="en-US" altLang="en-US" dirty="0"/>
              <a:t>3. Study or check. The team analyzes the data collected during the do step to find out how closely the results correspond to the goals set in the plan step. If major short- comings exist, the team reevaluates the plan or stops the project.</a:t>
            </a:r>
          </a:p>
          <a:p>
            <a:endParaRPr lang="en-US" altLang="en-US" dirty="0"/>
          </a:p>
          <a:p>
            <a:r>
              <a:rPr lang="en-US" altLang="en-US" dirty="0"/>
              <a:t>4. Act. If the results are successful, the team documents the revised process so that it becomes the standard procedure for all who may use it. The team may then instruct other employees in the use of the revised process.</a:t>
            </a:r>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0328163D-D1CD-4772-9618-387118D6B5CA}" type="slidenum">
              <a:rPr lang="en-US" altLang="en-US" smtClean="0"/>
              <a:pPr/>
              <a:t>23</a:t>
            </a:fld>
            <a:endParaRPr lang="en-US" altLang="en-US"/>
          </a:p>
        </p:txBody>
      </p:sp>
    </p:spTree>
    <p:extLst>
      <p:ext uri="{BB962C8B-B14F-4D97-AF65-F5344CB8AC3E}">
        <p14:creationId xmlns:p14="http://schemas.microsoft.com/office/powerpoint/2010/main" val="136929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challenge for businesses today is to satisfy their customers through the exceptional performance of their processes. </a:t>
            </a:r>
          </a:p>
          <a:p>
            <a:r>
              <a:rPr lang="en-US" altLang="en-US"/>
              <a:t> Evaluating process performance is important if this is to happen. </a:t>
            </a:r>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3A9E2E5B-1D76-43B8-A141-981FA87EAE4C}" type="slidenum">
              <a:rPr lang="en-US" altLang="en-US" smtClean="0"/>
              <a:pPr/>
              <a:t>4</a:t>
            </a:fld>
            <a:endParaRPr lang="en-US" altLang="en-US"/>
          </a:p>
        </p:txBody>
      </p:sp>
    </p:spTree>
    <p:extLst>
      <p:ext uri="{BB962C8B-B14F-4D97-AF65-F5344CB8AC3E}">
        <p14:creationId xmlns:p14="http://schemas.microsoft.com/office/powerpoint/2010/main" val="1852564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F47F85B5-4905-441E-BCA6-E4811A8BB17B}" type="slidenum">
              <a:rPr lang="en-US" altLang="en-US" smtClean="0"/>
              <a:pPr/>
              <a:t>29</a:t>
            </a:fld>
            <a:endParaRPr lang="en-US" altLang="en-US"/>
          </a:p>
        </p:txBody>
      </p:sp>
    </p:spTree>
    <p:extLst>
      <p:ext uri="{BB962C8B-B14F-4D97-AF65-F5344CB8AC3E}">
        <p14:creationId xmlns:p14="http://schemas.microsoft.com/office/powerpoint/2010/main" val="3432951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76A08EFE-FCB2-4390-B478-5D31CC2E644E}" type="slidenum">
              <a:rPr lang="en-US" altLang="en-US" smtClean="0"/>
              <a:pPr/>
              <a:t>30</a:t>
            </a:fld>
            <a:endParaRPr lang="en-US" altLang="en-US"/>
          </a:p>
        </p:txBody>
      </p:sp>
    </p:spTree>
    <p:extLst>
      <p:ext uri="{BB962C8B-B14F-4D97-AF65-F5344CB8AC3E}">
        <p14:creationId xmlns:p14="http://schemas.microsoft.com/office/powerpoint/2010/main" val="3150272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Regardless of whether a firm is producing a service or a product, it is important to ensure that the firm’s processes are providing the quality that customers want. A key element of TQM or Six Sigma is building the capability to monitor the performance of processes so that corrective action can be initiated in a timely fashion. </a:t>
            </a:r>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C0A62E8B-5BB4-44C3-A953-89596E9ECBA1}" type="slidenum">
              <a:rPr lang="en-US" altLang="en-US" smtClean="0"/>
              <a:pPr/>
              <a:t>31</a:t>
            </a:fld>
            <a:endParaRPr lang="en-US" altLang="en-US"/>
          </a:p>
        </p:txBody>
      </p:sp>
    </p:spTree>
    <p:extLst>
      <p:ext uri="{BB962C8B-B14F-4D97-AF65-F5344CB8AC3E}">
        <p14:creationId xmlns:p14="http://schemas.microsoft.com/office/powerpoint/2010/main" val="1772469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Here, we focus on the powerful statistical tools that can be used to monitor and manage repetitive processes.</a:t>
            </a:r>
          </a:p>
          <a:p>
            <a:endParaRPr lang="en-US" altLang="en-US"/>
          </a:p>
          <a:p>
            <a:r>
              <a:rPr lang="en-US" altLang="en-US"/>
              <a:t> In SPC, tools called “control charts” are used primarily to detect defective services or products or to indicate that the process has changed and that services or products will deviate from their design specifications, unless something is done to correct the situation. SPC can also be used to inform management of improved process changes.</a:t>
            </a:r>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D0D4FC91-4270-4F43-85B6-64D05EBACD10}" type="slidenum">
              <a:rPr lang="en-US" altLang="en-US" smtClean="0"/>
              <a:pPr/>
              <a:t>33</a:t>
            </a:fld>
            <a:endParaRPr lang="en-US" altLang="en-US"/>
          </a:p>
        </p:txBody>
      </p:sp>
    </p:spTree>
    <p:extLst>
      <p:ext uri="{BB962C8B-B14F-4D97-AF65-F5344CB8AC3E}">
        <p14:creationId xmlns:p14="http://schemas.microsoft.com/office/powerpoint/2010/main" val="1641333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it is important to minimize the variation in outputs because frequently variation is what the customer sees and feels. </a:t>
            </a:r>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1725DD36-B157-4287-95B7-461EF8C2D572}" type="slidenum">
              <a:rPr lang="en-US" altLang="en-US" smtClean="0"/>
              <a:pPr/>
              <a:t>35</a:t>
            </a:fld>
            <a:endParaRPr lang="en-US" altLang="en-US"/>
          </a:p>
        </p:txBody>
      </p:sp>
    </p:spTree>
    <p:extLst>
      <p:ext uri="{BB962C8B-B14F-4D97-AF65-F5344CB8AC3E}">
        <p14:creationId xmlns:p14="http://schemas.microsoft.com/office/powerpoint/2010/main" val="328175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The advantage of using performance variables is that if a service or product misses its performance specifications, the inspector knows by how much. The disadvantage is that such measurements typically involve special equipment, employee skills, exacting procedures, and time and effort.</a:t>
            </a:r>
          </a:p>
          <a:p>
            <a:endParaRPr lang="en-US" altLang="en-US"/>
          </a:p>
          <a:p>
            <a:r>
              <a:rPr lang="en-US" altLang="en-US"/>
              <a:t>Attributes often are used when performance specifications are complex and measurement of variables is difficult or costly. Some examples of attributes that can be counted are the number of insurance forms containing errors that cause underpayments or overpayments, the proportion of airline flights arriving within 15 minutes of scheduled times, and the number of stove-top assemblies with spotted paint.</a:t>
            </a:r>
          </a:p>
          <a:p>
            <a:r>
              <a:rPr lang="en-US" altLang="en-US"/>
              <a:t>The advantage of counting attributes is that less effort and fewer resources are needed than for measuring variables. The disadvantage is that, even though attribute counts can reveal that process performance has changed, they do not indicate by how much. </a:t>
            </a:r>
          </a:p>
          <a:p>
            <a:endParaRPr lang="en-US" altLang="en-US"/>
          </a:p>
          <a:p>
            <a:endParaRPr lang="en-US" altLang="en-US"/>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4D420892-5352-415D-A061-2DBB671CE6F4}" type="slidenum">
              <a:rPr lang="en-US" altLang="en-US" smtClean="0"/>
              <a:pPr/>
              <a:t>36</a:t>
            </a:fld>
            <a:endParaRPr lang="en-US" altLang="en-US"/>
          </a:p>
        </p:txBody>
      </p:sp>
    </p:spTree>
    <p:extLst>
      <p:ext uri="{BB962C8B-B14F-4D97-AF65-F5344CB8AC3E}">
        <p14:creationId xmlns:p14="http://schemas.microsoft.com/office/powerpoint/2010/main" val="3984261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Assignable causes of variation include an employee needing training or a machine needing repair. </a:t>
            </a:r>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0B23A5B4-DC2E-463E-BB82-88CD1685B488}" type="slidenum">
              <a:rPr lang="en-US" altLang="en-US" smtClean="0"/>
              <a:pPr/>
              <a:t>40</a:t>
            </a:fld>
            <a:endParaRPr lang="en-US" altLang="en-US"/>
          </a:p>
        </p:txBody>
      </p:sp>
    </p:spTree>
    <p:extLst>
      <p:ext uri="{BB962C8B-B14F-4D97-AF65-F5344CB8AC3E}">
        <p14:creationId xmlns:p14="http://schemas.microsoft.com/office/powerpoint/2010/main" val="999113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 A statistic that falls outside the control limits indicates that the process is exhibiting assignable causes of variation.</a:t>
            </a:r>
          </a:p>
          <a:p>
            <a:endParaRPr lang="en-US" altLang="en-US" dirty="0"/>
          </a:p>
          <a:p>
            <a:r>
              <a:rPr lang="en-US" altLang="en-US" dirty="0"/>
              <a:t>Observations falling outside the control limits do not always mean poor quality. </a:t>
            </a:r>
          </a:p>
          <a:p>
            <a:endParaRPr lang="en-US" altLang="en-US" dirty="0"/>
          </a:p>
          <a:p>
            <a:r>
              <a:rPr lang="en-US" altLang="en-US" dirty="0"/>
              <a:t>Sometimes, problems with a process can be detected even though the control limits have not been exceeded. Figure 3.8 contains four examples of control charts.</a:t>
            </a:r>
          </a:p>
          <a:p>
            <a:endParaRPr lang="en-US" altLang="en-US" dirty="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92D61EB1-E3D9-4CCF-83E8-83D2FA40C860}" type="slidenum">
              <a:rPr lang="en-US" altLang="en-US" smtClean="0"/>
              <a:pPr/>
              <a:t>42</a:t>
            </a:fld>
            <a:endParaRPr lang="en-US" altLang="en-US"/>
          </a:p>
        </p:txBody>
      </p:sp>
    </p:spTree>
    <p:extLst>
      <p:ext uri="{BB962C8B-B14F-4D97-AF65-F5344CB8AC3E}">
        <p14:creationId xmlns:p14="http://schemas.microsoft.com/office/powerpoint/2010/main" val="4241262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a:t>
            </a:r>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FF821231-7843-416A-A04C-FDE0CC8389E8}" type="slidenum">
              <a:rPr lang="en-US" altLang="en-US" smtClean="0"/>
              <a:pPr/>
              <a:t>43</a:t>
            </a:fld>
            <a:endParaRPr lang="en-US" altLang="en-US"/>
          </a:p>
        </p:txBody>
      </p:sp>
    </p:spTree>
    <p:extLst>
      <p:ext uri="{BB962C8B-B14F-4D97-AF65-F5344CB8AC3E}">
        <p14:creationId xmlns:p14="http://schemas.microsoft.com/office/powerpoint/2010/main" val="229109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shows a pattern called a run or a sequence of observations with a certain characteristic. A typical rule is to take remedial action when five or more observations show a downward or upward trend, even if the points have not yet exceeded the control limits. </a:t>
            </a:r>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AB733685-9247-42DB-9951-C65D51F0819A}" type="slidenum">
              <a:rPr lang="en-US" altLang="en-US" smtClean="0"/>
              <a:pPr/>
              <a:t>44</a:t>
            </a:fld>
            <a:endParaRPr lang="en-US" altLang="en-US"/>
          </a:p>
        </p:txBody>
      </p:sp>
    </p:spTree>
    <p:extLst>
      <p:ext uri="{BB962C8B-B14F-4D97-AF65-F5344CB8AC3E}">
        <p14:creationId xmlns:p14="http://schemas.microsoft.com/office/powerpoint/2010/main" val="430600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For example, accord- ing to the California Academy of Family Physicians, defects for the processes in a doctor’s practice are defined as “anything that happened in my office that should not have happened, and that I absolutely do not want to happen again.” Obviously, this definition covers process failures that the patient sees, such as poor communication and errors in prescription dosages. It also includes failures the patient does not see.</a:t>
            </a:r>
          </a:p>
          <a:p>
            <a:endParaRPr lang="en-US" altLang="en-US"/>
          </a:p>
          <a:p>
            <a:endParaRPr lang="en-US"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556A975A-1B6C-451C-A8A5-CF79018B8901}" type="slidenum">
              <a:rPr lang="en-US" altLang="en-US" smtClean="0"/>
              <a:pPr/>
              <a:t>5</a:t>
            </a:fld>
            <a:endParaRPr lang="en-US" altLang="en-US"/>
          </a:p>
        </p:txBody>
      </p:sp>
    </p:spTree>
    <p:extLst>
      <p:ext uri="{BB962C8B-B14F-4D97-AF65-F5344CB8AC3E}">
        <p14:creationId xmlns:p14="http://schemas.microsoft.com/office/powerpoint/2010/main" val="1222982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a:t>
            </a:r>
          </a:p>
          <a:p>
            <a:r>
              <a:rPr lang="en-US" altLang="en-US"/>
              <a:t> Figure 3.7 the assignable cause may be a new billing process introduced to reduce the number of incorrect bills sent to customers. If the proportion of incor- rect bills—that is, the performance measure from a sample of bills—falls below the LCL of the control chart, the new procedure likely changed the billing process for the better, and a new control chart should be constructed.</a:t>
            </a:r>
          </a:p>
          <a:p>
            <a:endParaRPr lang="en-US" altLang="en-US"/>
          </a:p>
          <a:p>
            <a:endParaRPr lang="en-US"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86365D24-66C8-40D9-BD06-65160446938D}" type="slidenum">
              <a:rPr lang="en-US" altLang="en-US" smtClean="0"/>
              <a:pPr/>
              <a:t>47</a:t>
            </a:fld>
            <a:endParaRPr lang="en-US" altLang="en-US"/>
          </a:p>
        </p:txBody>
      </p:sp>
    </p:spTree>
    <p:extLst>
      <p:ext uri="{BB962C8B-B14F-4D97-AF65-F5344CB8AC3E}">
        <p14:creationId xmlns:p14="http://schemas.microsoft.com/office/powerpoint/2010/main" val="3109686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a:p>
            <a:r>
              <a:rPr lang="en-US" altLang="en-US"/>
              <a:t>R-Chart	A range chart, or R-chart, is used to monitor process variability. To calculate the range of a set of sample data, the analyst subtracts the smallest from the largest measurement in each sample. If any of the ranges fall outside the control limits, the process variability is not in control.</a:t>
            </a:r>
          </a:p>
          <a:p>
            <a:endParaRPr lang="en-US" altLang="en-US"/>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497B19D6-E9F6-4CAF-82DB-CE8CDA616F76}" type="slidenum">
              <a:rPr lang="en-US" altLang="en-US" smtClean="0"/>
              <a:pPr/>
              <a:t>53</a:t>
            </a:fld>
            <a:endParaRPr lang="en-US" altLang="en-US"/>
          </a:p>
        </p:txBody>
      </p:sp>
    </p:spTree>
    <p:extLst>
      <p:ext uri="{BB962C8B-B14F-4D97-AF65-F5344CB8AC3E}">
        <p14:creationId xmlns:p14="http://schemas.microsoft.com/office/powerpoint/2010/main" val="3618503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Notice that the values for D3 and D4 shown in Table 3.1 change as a function of the sample size. Notice, too, that the spread between the control limits narrows as the sample size increases. This change is a consequence of having more information on which to base an estimate for the process range.</a:t>
            </a:r>
          </a:p>
          <a:p>
            <a:endParaRPr lang="en-US" altLang="en-US"/>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A853F9E2-941F-4A83-B54E-B4A47C648238}" type="slidenum">
              <a:rPr lang="en-US" altLang="en-US" smtClean="0"/>
              <a:pPr/>
              <a:t>54</a:t>
            </a:fld>
            <a:endParaRPr lang="en-US" altLang="en-US"/>
          </a:p>
        </p:txBody>
      </p:sp>
    </p:spTree>
    <p:extLst>
      <p:ext uri="{BB962C8B-B14F-4D97-AF65-F5344CB8AC3E}">
        <p14:creationId xmlns:p14="http://schemas.microsoft.com/office/powerpoint/2010/main" val="3082623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 target value is useful when a process is completely redesigned and past performance is no longer relevant. </a:t>
            </a:r>
          </a:p>
        </p:txBody>
      </p:sp>
      <p:sp>
        <p:nvSpPr>
          <p:cNvPr id="1003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7624AE23-A904-42FF-AADB-13120A6530F4}" type="slidenum">
              <a:rPr lang="en-US" altLang="en-US" smtClean="0"/>
              <a:pPr/>
              <a:t>55</a:t>
            </a:fld>
            <a:endParaRPr lang="en-US" altLang="en-US"/>
          </a:p>
        </p:txBody>
      </p:sp>
    </p:spTree>
    <p:extLst>
      <p:ext uri="{BB962C8B-B14F-4D97-AF65-F5344CB8AC3E}">
        <p14:creationId xmlns:p14="http://schemas.microsoft.com/office/powerpoint/2010/main" val="2263581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We take the minimum of the two ratios because it gives the worst-case situation.</a:t>
            </a:r>
          </a:p>
          <a:p>
            <a:endParaRPr lang="en-US" altLang="en-US"/>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B6CA6CDD-7BC2-4BFF-87E2-E59765EF134A}" type="slidenum">
              <a:rPr lang="en-US" altLang="en-US" smtClean="0"/>
              <a:pPr/>
              <a:t>82</a:t>
            </a:fld>
            <a:endParaRPr lang="en-US" altLang="en-US"/>
          </a:p>
        </p:txBody>
      </p:sp>
    </p:spTree>
    <p:extLst>
      <p:ext uri="{BB962C8B-B14F-4D97-AF65-F5344CB8AC3E}">
        <p14:creationId xmlns:p14="http://schemas.microsoft.com/office/powerpoint/2010/main" val="3931082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300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7BB2CAD7-CDA8-4B0D-A520-3914F32A55E4}" type="slidenum">
              <a:rPr lang="en-US" altLang="en-US" smtClean="0"/>
              <a:pPr/>
              <a:t>83</a:t>
            </a:fld>
            <a:endParaRPr lang="en-US" altLang="en-US"/>
          </a:p>
        </p:txBody>
      </p:sp>
    </p:spTree>
    <p:extLst>
      <p:ext uri="{BB962C8B-B14F-4D97-AF65-F5344CB8AC3E}">
        <p14:creationId xmlns:p14="http://schemas.microsoft.com/office/powerpoint/2010/main" val="1206640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If a process fails the process capability index test, we need a quick test to see if the process variability is causing the problem. </a:t>
            </a:r>
          </a:p>
          <a:p>
            <a:endParaRPr lang="en-US" altLang="en-US"/>
          </a:p>
          <a:p>
            <a:r>
              <a:rPr lang="en-US" altLang="en-US"/>
              <a:t>Suppose management wants four-sigma capability in their processes, and a process just failed the process capability index test at that level. A Cp value of 1.33, say, implies that the variability of the process is at the level of four-sigma quality and that the process is capable of consistently producing outputs within specifications, assuming that the process is centered. Because Cp passed the test, but Cpk did not, we can assume that the problem is that the process is not centered adequately.</a:t>
            </a:r>
          </a:p>
          <a:p>
            <a:endParaRPr lang="en-US" altLang="en-US"/>
          </a:p>
        </p:txBody>
      </p:sp>
      <p:sp>
        <p:nvSpPr>
          <p:cNvPr id="132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301D5C19-E7EE-4D37-9838-BF1A29BC2F62}" type="slidenum">
              <a:rPr lang="en-US" altLang="en-US" smtClean="0"/>
              <a:pPr/>
              <a:t>84</a:t>
            </a:fld>
            <a:endParaRPr lang="en-US" altLang="en-US"/>
          </a:p>
        </p:txBody>
      </p:sp>
    </p:spTree>
    <p:extLst>
      <p:ext uri="{BB962C8B-B14F-4D97-AF65-F5344CB8AC3E}">
        <p14:creationId xmlns:p14="http://schemas.microsoft.com/office/powerpoint/2010/main" val="2213569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a:p>
            <a:r>
              <a:rPr lang="en-US" altLang="en-US"/>
              <a:t>Once a company has gone through the effort of making its processes capable, it must document its level of quality so as to better market its services or products. This documentation of quality is especially important in international trade. However, if each country had its own set of standards, companies selling in international markets would have difficulty complying with quality documentation standards in each country where they did business. To overcome this problem, the International Organization for Standardization devised a family of standards called ISO 9000 for companies doing business in the European Union.</a:t>
            </a:r>
          </a:p>
          <a:p>
            <a:endParaRPr lang="en-US" altLang="en-US"/>
          </a:p>
          <a:p>
            <a:r>
              <a:rPr lang="en-US" altLang="en-US"/>
              <a:t> Compliance with ISO 9001:2008 standards says nothing about the actual quality of a product. Rather, it indicates to customers that companies can provide documentation to support whatever claims they make about quality.</a:t>
            </a:r>
          </a:p>
        </p:txBody>
      </p:sp>
      <p:sp>
        <p:nvSpPr>
          <p:cNvPr id="14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B39FF486-8A86-4528-BB1F-F3EFC88F8B2D}" type="slidenum">
              <a:rPr lang="en-US" altLang="en-US" smtClean="0"/>
              <a:pPr/>
              <a:t>91</a:t>
            </a:fld>
            <a:endParaRPr lang="en-US" altLang="en-US"/>
          </a:p>
        </p:txBody>
      </p:sp>
    </p:spTree>
    <p:extLst>
      <p:ext uri="{BB962C8B-B14F-4D97-AF65-F5344CB8AC3E}">
        <p14:creationId xmlns:p14="http://schemas.microsoft.com/office/powerpoint/2010/main" val="1149215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a:p>
            <a:r>
              <a:rPr lang="en-US" altLang="en-US"/>
              <a:t>Figure 3.15 integrates and summarizes the organizational components required to build an effective culture of quality that underpins the Total Quality Management philosophy outlined earlier in Figure 3.1, the TQM wheel. The overall focus of TQM is always on the needs of the customer through a culture of continuous improvement and an active engagement and involvement of employees at all levels. Continuous improvement and employee involvement are two pillars for customer satisfaction. </a:t>
            </a:r>
          </a:p>
        </p:txBody>
      </p:sp>
      <p:sp>
        <p:nvSpPr>
          <p:cNvPr id="146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21DD6F94-8389-48B3-9FA6-48C675EA734B}" type="slidenum">
              <a:rPr lang="en-US" altLang="en-US" smtClean="0"/>
              <a:pPr/>
              <a:t>95</a:t>
            </a:fld>
            <a:endParaRPr lang="en-US" altLang="en-US"/>
          </a:p>
        </p:txBody>
      </p:sp>
    </p:spTree>
    <p:extLst>
      <p:ext uri="{BB962C8B-B14F-4D97-AF65-F5344CB8AC3E}">
        <p14:creationId xmlns:p14="http://schemas.microsoft.com/office/powerpoint/2010/main" val="215720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For example, in the health care industry, aiming for zero complications in cardiac surgery might sound good; however, if it comes at the cost of turning down high-risk patients, is society being served in the best way? Or how much time, energy, and money should go into delivering vaccines or preventing complications? These are questions that often do not have clear answers.</a:t>
            </a:r>
          </a:p>
          <a:p>
            <a:endParaRPr lang="en-US" altLang="en-US"/>
          </a:p>
          <a:p>
            <a:r>
              <a:rPr lang="en-US" altLang="en-US"/>
              <a:t>Many companies spend significant time, effort, and expense on systems, training, and organizational changes to improve the quality and performance of their processes. They believe that it is important to be able to gauge current levels of performance so that any process gaps can be determined. </a:t>
            </a:r>
          </a:p>
          <a:p>
            <a:endParaRPr lang="en-US" altLang="en-US"/>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88CAC3A2-298F-4E86-933F-A4F06104866C}" type="slidenum">
              <a:rPr lang="en-US" altLang="en-US" smtClean="0"/>
              <a:pPr/>
              <a:t>6</a:t>
            </a:fld>
            <a:endParaRPr lang="en-US" altLang="en-US"/>
          </a:p>
        </p:txBody>
      </p:sp>
    </p:spTree>
    <p:extLst>
      <p:ext uri="{BB962C8B-B14F-4D97-AF65-F5344CB8AC3E}">
        <p14:creationId xmlns:p14="http://schemas.microsoft.com/office/powerpoint/2010/main" val="1262128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a:solidFill>
                  <a:schemeClr val="dk1"/>
                </a:solidFill>
              </a:rPr>
              <a:pPr algn="r">
                <a:buSzPct val="25000"/>
              </a:pPr>
              <a:t>7</a:t>
            </a:fld>
            <a:endParaRPr lang="en-US" sz="1200">
              <a:solidFill>
                <a:schemeClr val="dk1"/>
              </a:solidFill>
            </a:endParaRPr>
          </a:p>
        </p:txBody>
      </p:sp>
    </p:spTree>
    <p:extLst>
      <p:ext uri="{BB962C8B-B14F-4D97-AF65-F5344CB8AC3E}">
        <p14:creationId xmlns:p14="http://schemas.microsoft.com/office/powerpoint/2010/main" val="2212081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Most experts estimate that the costs of quality range from 20 to 30 percent of gross sales. These costs can be broken down into four major categories: (1) prevention, (2) appraisal, (3) internal failure, and (4) external failure. The American Society for Quality, also commonly known as ASQ (http://asq.org/learn-about-quality/cost-of-quality/overview/overview.html), provides several examples of these four types of costs. In addition, there is a fifth category of costs associated with unethical behavior in making quality decisions, and which can be significantly higher than all the other four costs combined.</a:t>
            </a:r>
          </a:p>
          <a:p>
            <a:endParaRPr lang="en-US" altLang="en-US"/>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32494055-2DB3-4B41-BFD0-F90A877811FB}" type="slidenum">
              <a:rPr lang="en-US" altLang="en-US" smtClean="0"/>
              <a:pPr/>
              <a:t>8</a:t>
            </a:fld>
            <a:endParaRPr lang="en-US" altLang="en-US"/>
          </a:p>
        </p:txBody>
      </p:sp>
    </p:spTree>
    <p:extLst>
      <p:ext uri="{BB962C8B-B14F-4D97-AF65-F5344CB8AC3E}">
        <p14:creationId xmlns:p14="http://schemas.microsoft.com/office/powerpoint/2010/main" val="3686478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Ethical Failure costs can be significantly higher than all the other four costs combined.</a:t>
            </a:r>
          </a:p>
          <a:p>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B6A8F986-D34C-428A-A489-7A10F3E9BECB}" type="slidenum">
              <a:rPr lang="en-US" altLang="en-US" smtClean="0"/>
              <a:pPr/>
              <a:t>9</a:t>
            </a:fld>
            <a:endParaRPr lang="en-US" altLang="en-US"/>
          </a:p>
        </p:txBody>
      </p:sp>
    </p:spTree>
    <p:extLst>
      <p:ext uri="{BB962C8B-B14F-4D97-AF65-F5344CB8AC3E}">
        <p14:creationId xmlns:p14="http://schemas.microsoft.com/office/powerpoint/2010/main" val="2886809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a:defRPr/>
            </a:pPr>
            <a:r>
              <a:rPr lang="en-US" dirty="0"/>
              <a:t>They include the costs of redesigning the process to remove the causes of poor performance, redesigning the service or product to make it simpler to produce, training employees in the methods of continuous improvement, and working with suppliers to increase the quality of purchased items or contracted services.</a:t>
            </a:r>
          </a:p>
          <a:p>
            <a:pPr>
              <a:defRPr/>
            </a:pPr>
            <a:endParaRPr lang="en-US" dirty="0"/>
          </a:p>
          <a:p>
            <a:pPr>
              <a:defRPr/>
            </a:pPr>
            <a:r>
              <a:rPr lang="en-US" dirty="0">
                <a:solidFill>
                  <a:schemeClr val="bg2">
                    <a:lumMod val="50000"/>
                  </a:schemeClr>
                </a:solidFill>
              </a:rPr>
              <a:t>(1) product or service requirements, which involve establishment of specifications for incoming materials, processes, finished products, and services; (2) quality planning, which involves creation of plans for quality, reliability, operations, production, and inspection; (3) quality assurance, which involves creation and maintenance of a well-defined quality system; and (4) training that is focused on the development, preparation, and maintenance of quality-related programs.</a:t>
            </a:r>
          </a:p>
          <a:p>
            <a:pPr>
              <a:defRPr/>
            </a:pPr>
            <a:endParaRPr lang="en-US" dirty="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2902511F-A801-47CA-9541-FE7852EC667C}" type="slidenum">
              <a:rPr lang="en-US" altLang="en-US" smtClean="0"/>
              <a:pPr/>
              <a:t>10</a:t>
            </a:fld>
            <a:endParaRPr lang="en-US" altLang="en-US"/>
          </a:p>
        </p:txBody>
      </p:sp>
    </p:spTree>
    <p:extLst>
      <p:ext uri="{BB962C8B-B14F-4D97-AF65-F5344CB8AC3E}">
        <p14:creationId xmlns:p14="http://schemas.microsoft.com/office/powerpoint/2010/main" val="1893673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As the costs of prevention increase and performance improves, appraisal costs decrease because fewer resources are needed for quality inspections and the subsequent search for causes of any problems that are detected. </a:t>
            </a:r>
          </a:p>
          <a:p>
            <a:endParaRPr lang="en-US" altLang="en-US"/>
          </a:p>
          <a:p>
            <a:r>
              <a:rPr lang="en-US" altLang="en-US"/>
              <a:t>Some examples of appraisal costs include (1) verification, which involves checking of incoming materials, process setups, and products against agreed upon specifications; (2) quality audits aimed at confirming that the quality system is functioning cor- rectly; and (3) supplier rating, which is the assessment and approval of suppliers of products and services.</a:t>
            </a:r>
          </a:p>
          <a:p>
            <a:endParaRPr lang="en-US" altLang="en-US"/>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imes New Roman" panose="02020603050405020304" pitchFamily="18" charset="0"/>
              </a:defRPr>
            </a:lvl1pPr>
            <a:lvl2pPr marL="758255" indent="-291636">
              <a:defRPr>
                <a:solidFill>
                  <a:schemeClr val="tx1"/>
                </a:solidFill>
                <a:latin typeface="Times New Roman" panose="02020603050405020304" pitchFamily="18" charset="0"/>
              </a:defRPr>
            </a:lvl2pPr>
            <a:lvl3pPr marL="1166546" indent="-233309">
              <a:defRPr>
                <a:solidFill>
                  <a:schemeClr val="tx1"/>
                </a:solidFill>
                <a:latin typeface="Times New Roman" panose="02020603050405020304" pitchFamily="18" charset="0"/>
              </a:defRPr>
            </a:lvl3pPr>
            <a:lvl4pPr marL="1633164" indent="-233309">
              <a:defRPr>
                <a:solidFill>
                  <a:schemeClr val="tx1"/>
                </a:solidFill>
                <a:latin typeface="Times New Roman" panose="02020603050405020304" pitchFamily="18" charset="0"/>
              </a:defRPr>
            </a:lvl4pPr>
            <a:lvl5pPr marL="2099782" indent="-233309">
              <a:defRPr>
                <a:solidFill>
                  <a:schemeClr val="tx1"/>
                </a:solidFill>
                <a:latin typeface="Times New Roman" panose="02020603050405020304" pitchFamily="18" charset="0"/>
              </a:defRPr>
            </a:lvl5pPr>
            <a:lvl6pPr marL="2566401" indent="-233309" eaLnBrk="0" fontAlgn="base" hangingPunct="0">
              <a:spcBef>
                <a:spcPct val="0"/>
              </a:spcBef>
              <a:spcAft>
                <a:spcPct val="0"/>
              </a:spcAft>
              <a:defRPr>
                <a:solidFill>
                  <a:schemeClr val="tx1"/>
                </a:solidFill>
                <a:latin typeface="Times New Roman" panose="02020603050405020304" pitchFamily="18" charset="0"/>
              </a:defRPr>
            </a:lvl6pPr>
            <a:lvl7pPr marL="3033019" indent="-233309" eaLnBrk="0" fontAlgn="base" hangingPunct="0">
              <a:spcBef>
                <a:spcPct val="0"/>
              </a:spcBef>
              <a:spcAft>
                <a:spcPct val="0"/>
              </a:spcAft>
              <a:defRPr>
                <a:solidFill>
                  <a:schemeClr val="tx1"/>
                </a:solidFill>
                <a:latin typeface="Times New Roman" panose="02020603050405020304" pitchFamily="18" charset="0"/>
              </a:defRPr>
            </a:lvl7pPr>
            <a:lvl8pPr marL="3499637" indent="-233309" eaLnBrk="0" fontAlgn="base" hangingPunct="0">
              <a:spcBef>
                <a:spcPct val="0"/>
              </a:spcBef>
              <a:spcAft>
                <a:spcPct val="0"/>
              </a:spcAft>
              <a:defRPr>
                <a:solidFill>
                  <a:schemeClr val="tx1"/>
                </a:solidFill>
                <a:latin typeface="Times New Roman" panose="02020603050405020304" pitchFamily="18" charset="0"/>
              </a:defRPr>
            </a:lvl8pPr>
            <a:lvl9pPr marL="3966256" indent="-233309" eaLnBrk="0" fontAlgn="base" hangingPunct="0">
              <a:spcBef>
                <a:spcPct val="0"/>
              </a:spcBef>
              <a:spcAft>
                <a:spcPct val="0"/>
              </a:spcAft>
              <a:defRPr>
                <a:solidFill>
                  <a:schemeClr val="tx1"/>
                </a:solidFill>
                <a:latin typeface="Times New Roman" panose="02020603050405020304" pitchFamily="18" charset="0"/>
              </a:defRPr>
            </a:lvl9pPr>
          </a:lstStyle>
          <a:p>
            <a:fld id="{4356E8B3-E9B6-4CE8-8A3D-1323999E2648}" type="slidenum">
              <a:rPr lang="en-US" altLang="en-US" smtClean="0"/>
              <a:pPr/>
              <a:t>11</a:t>
            </a:fld>
            <a:endParaRPr lang="en-US" altLang="en-US"/>
          </a:p>
        </p:txBody>
      </p:sp>
    </p:spTree>
    <p:extLst>
      <p:ext uri="{BB962C8B-B14F-4D97-AF65-F5344CB8AC3E}">
        <p14:creationId xmlns:p14="http://schemas.microsoft.com/office/powerpoint/2010/main" val="1498951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12192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914400" y="762001"/>
            <a:ext cx="103632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899584" y="3962400"/>
            <a:ext cx="10392833"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609600" y="16002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609600" y="3962401"/>
            <a:ext cx="109728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13-Feb-23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593256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13-Feb-23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631627" y="2807084"/>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31627" y="4013968"/>
            <a:ext cx="109728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5074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13-Feb-23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631627" y="264168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609600" y="368316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609600" y="4724640"/>
            <a:ext cx="109728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458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447801"/>
            <a:ext cx="109728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609600" y="2286001"/>
            <a:ext cx="109728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13-Feb-23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609600" y="3048001"/>
            <a:ext cx="109728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609600" y="3733800"/>
            <a:ext cx="4673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609600" y="4876800"/>
            <a:ext cx="46736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9862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447801"/>
            <a:ext cx="109728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609600" y="2286001"/>
            <a:ext cx="109728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13-Feb-23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609600" y="3048001"/>
            <a:ext cx="109728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609600" y="3733800"/>
            <a:ext cx="4673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5791200" y="3733800"/>
            <a:ext cx="51816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609600" y="4876800"/>
            <a:ext cx="46736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769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09600" y="1447801"/>
            <a:ext cx="4673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609600" y="2286001"/>
            <a:ext cx="4673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13-Feb-23</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609600" y="3048001"/>
            <a:ext cx="4673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609600" y="3733800"/>
            <a:ext cx="4673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5791200" y="3733800"/>
            <a:ext cx="51816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609600" y="4876800"/>
            <a:ext cx="46736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5791200" y="4874552"/>
            <a:ext cx="51816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5791200" y="1494526"/>
            <a:ext cx="5181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4901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
        <p:nvSpPr>
          <p:cNvPr id="9" name="Shape 39"/>
          <p:cNvSpPr txBox="1">
            <a:spLocks noGrp="1"/>
          </p:cNvSpPr>
          <p:nvPr>
            <p:ph type="body" idx="13"/>
          </p:nvPr>
        </p:nvSpPr>
        <p:spPr>
          <a:xfrm>
            <a:off x="633039" y="1500548"/>
            <a:ext cx="109728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extLst>
      <p:ext uri="{BB962C8B-B14F-4D97-AF65-F5344CB8AC3E}">
        <p14:creationId xmlns:p14="http://schemas.microsoft.com/office/powerpoint/2010/main" val="3386339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28601"/>
            <a:ext cx="109728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609600" y="5368160"/>
            <a:ext cx="109728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dk1"/>
                </a:solidFill>
              </a:rPr>
              <a:pPr algn="r">
                <a:buSzPct val="25000"/>
              </a:pPr>
              <a:t>‹#›</a:t>
            </a:fld>
            <a:endParaRPr lang="en-US" sz="900">
              <a:solidFill>
                <a:schemeClr val="dk1"/>
              </a:solidFil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609600" y="1600201"/>
            <a:ext cx="109728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609600" y="2278063"/>
            <a:ext cx="109728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609601" y="2954338"/>
            <a:ext cx="10977033"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609600" y="3733801"/>
            <a:ext cx="109728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609600" y="4427538"/>
            <a:ext cx="109728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609600" y="5181601"/>
            <a:ext cx="109728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609600" y="5811838"/>
            <a:ext cx="109728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4876801" y="6418263"/>
            <a:ext cx="639779"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7338485" y="6418263"/>
            <a:ext cx="604423"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9601201" y="6418263"/>
            <a:ext cx="768036"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10634802" y="6418263"/>
            <a:ext cx="1038132"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609600" y="816429"/>
            <a:ext cx="109728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609600" y="816430"/>
            <a:ext cx="109728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609600" y="1600201"/>
            <a:ext cx="109728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914400" y="1447801"/>
            <a:ext cx="103632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899583" y="3962400"/>
            <a:ext cx="1039283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pic>
        <p:nvPicPr>
          <p:cNvPr id="15" name="Shape 15" descr="Pearson Logo"/>
          <p:cNvPicPr preferRelativeResize="0"/>
          <p:nvPr/>
        </p:nvPicPr>
        <p:blipFill rotWithShape="1">
          <a:blip r:embed="rId19">
            <a:alphaModFix/>
          </a:blip>
          <a:srcRect/>
          <a:stretch/>
        </p:blipFill>
        <p:spPr>
          <a:xfrm>
            <a:off x="591963" y="6429709"/>
            <a:ext cx="1223999" cy="279914"/>
          </a:xfrm>
          <a:prstGeom prst="rect">
            <a:avLst/>
          </a:prstGeom>
          <a:noFill/>
          <a:ln>
            <a:noFill/>
          </a:ln>
        </p:spPr>
      </p:pic>
      <p:sp>
        <p:nvSpPr>
          <p:cNvPr id="17" name="Text Placeholder 5"/>
          <p:cNvSpPr txBox="1">
            <a:spLocks/>
          </p:cNvSpPr>
          <p:nvPr userDrawn="1"/>
        </p:nvSpPr>
        <p:spPr>
          <a:xfrm>
            <a:off x="3736259" y="6474315"/>
            <a:ext cx="8024892" cy="171990"/>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2019, 2016, 2014 Pearson Education, Inc. All Rights Reserved</a:t>
            </a: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3" r:id="rId12"/>
    <p:sldLayoutId id="2147483678" r:id="rId13"/>
    <p:sldLayoutId id="2147483679" r:id="rId14"/>
    <p:sldLayoutId id="2147483680" r:id="rId15"/>
    <p:sldLayoutId id="2147483681" r:id="rId16"/>
    <p:sldLayoutId id="214748368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15372"/>
            <a:ext cx="109728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900" smtClean="0">
                <a:solidFill>
                  <a:schemeClr val="lt1"/>
                </a:solidFill>
              </a:rPr>
              <a:pPr algn="r">
                <a:buSzPct val="25000"/>
              </a:pPr>
              <a:t>‹#›</a:t>
            </a:fld>
            <a:endParaRPr lang="en-US" sz="900">
              <a:solidFill>
                <a:schemeClr val="lt1"/>
              </a:solidFill>
            </a:endParaRPr>
          </a:p>
        </p:txBody>
      </p:sp>
      <p:pic>
        <p:nvPicPr>
          <p:cNvPr id="15" name="Shape 15" descr="Pearson Logo"/>
          <p:cNvPicPr preferRelativeResize="0"/>
          <p:nvPr/>
        </p:nvPicPr>
        <p:blipFill rotWithShape="1">
          <a:blip r:embed="rId4">
            <a:alphaModFix/>
          </a:blip>
          <a:srcRect/>
          <a:stretch/>
        </p:blipFill>
        <p:spPr>
          <a:xfrm>
            <a:off x="591963" y="6429709"/>
            <a:ext cx="1223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7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42.jpe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47.jpeg"/><Relationship Id="rId4" Type="http://schemas.openxmlformats.org/officeDocument/2006/relationships/image" Target="../media/image46.jpe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9.jpe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8.jpeg"/><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image" Target="../media/image67.png"/><Relationship Id="rId12" Type="http://schemas.openxmlformats.org/officeDocument/2006/relationships/image" Target="../media/image72.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4.png"/><Relationship Id="rId10" Type="http://schemas.openxmlformats.org/officeDocument/2006/relationships/image" Target="../media/image70.png"/><Relationship Id="rId4" Type="http://schemas.openxmlformats.org/officeDocument/2006/relationships/image" Target="../media/image62.png"/><Relationship Id="rId9"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eg"/></Relationships>
</file>

<file path=ppt/slides/_rels/slide37.xml.rels><?xml version="1.0" encoding="UTF-8" standalone="yes"?>
<Relationships xmlns="http://schemas.openxmlformats.org/package/2006/relationships"><Relationship Id="rId3" Type="http://schemas.openxmlformats.org/officeDocument/2006/relationships/hyperlink" Target="https://www.surveysystem.com/sscalc.htm" TargetMode="External"/><Relationship Id="rId2" Type="http://schemas.openxmlformats.org/officeDocument/2006/relationships/image" Target="../media/image87.png"/><Relationship Id="rId1" Type="http://schemas.openxmlformats.org/officeDocument/2006/relationships/slideLayout" Target="../slideLayouts/slideLayout3.xml"/><Relationship Id="rId5" Type="http://schemas.openxmlformats.org/officeDocument/2006/relationships/image" Target="../media/image89.jpeg"/><Relationship Id="rId4" Type="http://schemas.openxmlformats.org/officeDocument/2006/relationships/image" Target="../media/image88.jpeg"/></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1.png"/><Relationship Id="rId7" Type="http://schemas.openxmlformats.org/officeDocument/2006/relationships/diagramQuickStyle" Target="../diagrams/quickStyle1.xml"/><Relationship Id="rId2" Type="http://schemas.openxmlformats.org/officeDocument/2006/relationships/image" Target="../media/image90.jpeg"/><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93.jpeg"/><Relationship Id="rId4" Type="http://schemas.openxmlformats.org/officeDocument/2006/relationships/image" Target="../media/image92.png"/><Relationship Id="rId9" Type="http://schemas.microsoft.com/office/2007/relationships/diagramDrawing" Target="../diagrams/drawing1.xml"/></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105.pn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0.png"/><Relationship Id="rId7"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06.png"/><Relationship Id="rId5" Type="http://schemas.openxmlformats.org/officeDocument/2006/relationships/image" Target="../media/image115.png"/><Relationship Id="rId4" Type="http://schemas.openxmlformats.org/officeDocument/2006/relationships/image" Target="../media/image105.jpeg"/></Relationships>
</file>

<file path=ppt/slides/_rels/slide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23.png"/></Relationships>
</file>

<file path=ppt/slides/_rels/slide5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080.png"/><Relationship Id="rId1" Type="http://schemas.openxmlformats.org/officeDocument/2006/relationships/slideLayout" Target="../slideLayouts/slideLayout3.xml"/><Relationship Id="rId5" Type="http://schemas.openxmlformats.org/officeDocument/2006/relationships/image" Target="../media/image1110.png"/><Relationship Id="rId4" Type="http://schemas.openxmlformats.org/officeDocument/2006/relationships/image" Target="../media/image1100.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14.wmf"/><Relationship Id="rId5" Type="http://schemas.openxmlformats.org/officeDocument/2006/relationships/oleObject" Target="../embeddings/oleObject2.bin"/><Relationship Id="rId4" Type="http://schemas.openxmlformats.org/officeDocument/2006/relationships/image" Target="../media/image113.wmf"/></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3.bin"/><Relationship Id="rId7" Type="http://schemas.openxmlformats.org/officeDocument/2006/relationships/oleObject" Target="../embeddings/oleObject4.bin"/><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1180.png"/><Relationship Id="rId4" Type="http://schemas.openxmlformats.org/officeDocument/2006/relationships/image" Target="../media/image117.wmf"/><Relationship Id="rId9" Type="http://schemas.openxmlformats.org/officeDocument/2006/relationships/image" Target="../media/image119.png"/></Relationships>
</file>

<file path=ppt/slides/_rels/slide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oleObject" Target="../embeddings/oleObject5.bin"/><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jpeg"/><Relationship Id="rId7"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3.jpe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27.wmf"/><Relationship Id="rId7" Type="http://schemas.openxmlformats.org/officeDocument/2006/relationships/image" Target="../media/image129.wmf"/><Relationship Id="rId2" Type="http://schemas.openxmlformats.org/officeDocument/2006/relationships/oleObject" Target="../embeddings/oleObject6.bin"/><Relationship Id="rId1" Type="http://schemas.openxmlformats.org/officeDocument/2006/relationships/slideLayout" Target="../slideLayouts/slideLayout3.xml"/><Relationship Id="rId6" Type="http://schemas.openxmlformats.org/officeDocument/2006/relationships/oleObject" Target="../embeddings/oleObject8.bin"/><Relationship Id="rId5" Type="http://schemas.openxmlformats.org/officeDocument/2006/relationships/image" Target="../media/image128.wmf"/><Relationship Id="rId4" Type="http://schemas.openxmlformats.org/officeDocument/2006/relationships/oleObject" Target="../embeddings/oleObject7.bin"/></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1.wmf"/><Relationship Id="rId2" Type="http://schemas.openxmlformats.org/officeDocument/2006/relationships/oleObject" Target="../embeddings/oleObject9.bin"/><Relationship Id="rId1" Type="http://schemas.openxmlformats.org/officeDocument/2006/relationships/slideLayout" Target="../slideLayouts/slideLayout14.xml"/><Relationship Id="rId6" Type="http://schemas.openxmlformats.org/officeDocument/2006/relationships/image" Target="../media/image133.wmf"/><Relationship Id="rId5" Type="http://schemas.openxmlformats.org/officeDocument/2006/relationships/oleObject" Target="../embeddings/oleObject10.bin"/><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2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5.png"/><Relationship Id="rId7" Type="http://schemas.openxmlformats.org/officeDocument/2006/relationships/image" Target="../media/image136.wmf"/><Relationship Id="rId1" Type="http://schemas.openxmlformats.org/officeDocument/2006/relationships/slideLayout" Target="../slideLayouts/slideLayout3.xml"/><Relationship Id="rId6" Type="http://schemas.openxmlformats.org/officeDocument/2006/relationships/oleObject" Target="../embeddings/oleObject12.bin"/><Relationship Id="rId5" Type="http://schemas.openxmlformats.org/officeDocument/2006/relationships/image" Target="../media/image135.wmf"/><Relationship Id="rId4" Type="http://schemas.openxmlformats.org/officeDocument/2006/relationships/oleObject" Target="../embeddings/oleObject11.bin"/></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4.xml"/><Relationship Id="rId5" Type="http://schemas.openxmlformats.org/officeDocument/2006/relationships/image" Target="../media/image143.png"/><Relationship Id="rId4" Type="http://schemas.openxmlformats.org/officeDocument/2006/relationships/image" Target="../media/image142.png"/></Relationships>
</file>

<file path=ppt/slides/_rels/slide75.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oleObject" Target="../embeddings/oleObject13.bin"/><Relationship Id="rId1" Type="http://schemas.openxmlformats.org/officeDocument/2006/relationships/slideLayout" Target="../slideLayouts/slideLayout3.xml"/><Relationship Id="rId5" Type="http://schemas.openxmlformats.org/officeDocument/2006/relationships/image" Target="../media/image153.png"/></Relationships>
</file>

<file path=ppt/slides/_rels/slide7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1.jpe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2.jpe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0.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8" Type="http://schemas.openxmlformats.org/officeDocument/2006/relationships/image" Target="../media/image161.png"/><Relationship Id="rId7" Type="http://schemas.openxmlformats.org/officeDocument/2006/relationships/image" Target="../media/image160.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145.wmf"/><Relationship Id="rId5" Type="http://schemas.openxmlformats.org/officeDocument/2006/relationships/oleObject" Target="../embeddings/oleObject14.bin"/><Relationship Id="rId4" Type="http://schemas.openxmlformats.org/officeDocument/2006/relationships/image" Target="../media/image159.png"/></Relationships>
</file>

<file path=ppt/slides/_rels/slide8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64.png"/><Relationship Id="rId5" Type="http://schemas.openxmlformats.org/officeDocument/2006/relationships/image" Target="../media/image161.png"/><Relationship Id="rId4" Type="http://schemas.openxmlformats.org/officeDocument/2006/relationships/image" Target="../media/image16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7.wmf"/><Relationship Id="rId5" Type="http://schemas.openxmlformats.org/officeDocument/2006/relationships/oleObject" Target="../embeddings/oleObject15.bin"/><Relationship Id="rId4" Type="http://schemas.openxmlformats.org/officeDocument/2006/relationships/image" Target="../media/image166.png"/></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oleObject" Target="../embeddings/oleObject16.bin"/><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oleObject" Target="../embeddings/oleObject17.bin"/><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174.png"/><Relationship Id="rId7" Type="http://schemas.openxmlformats.org/officeDocument/2006/relationships/image" Target="../media/image153.wmf"/><Relationship Id="rId1" Type="http://schemas.openxmlformats.org/officeDocument/2006/relationships/slideLayout" Target="../slideLayouts/slideLayout10.xml"/><Relationship Id="rId6" Type="http://schemas.openxmlformats.org/officeDocument/2006/relationships/oleObject" Target="../embeddings/oleObject19.bin"/><Relationship Id="rId5" Type="http://schemas.openxmlformats.org/officeDocument/2006/relationships/image" Target="../media/image152.wmf"/><Relationship Id="rId4" Type="http://schemas.openxmlformats.org/officeDocument/2006/relationships/oleObject" Target="../embeddings/oleObject18.bin"/><Relationship Id="rId9" Type="http://schemas.openxmlformats.org/officeDocument/2006/relationships/image" Target="../media/image154.wmf"/></Relationships>
</file>

<file path=ppt/slides/_rels/slide89.x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oleObject" Target="../embeddings/oleObject21.bin"/><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56.jpeg"/></Relationships>
</file>

<file path=ppt/slides/_rels/slide9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png"/><Relationship Id="rId1" Type="http://schemas.openxmlformats.org/officeDocument/2006/relationships/slideLayout" Target="../slideLayouts/slideLayout3.xml"/><Relationship Id="rId5" Type="http://schemas.openxmlformats.org/officeDocument/2006/relationships/image" Target="../media/image163.jpeg"/><Relationship Id="rId4" Type="http://schemas.openxmlformats.org/officeDocument/2006/relationships/image" Target="../media/image162.png"/></Relationships>
</file>

<file path=ppt/slides/_rels/slide9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83.png"/><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70.jpeg"/><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media/image171.png"/></Relationships>
</file>

<file path=ppt/slides/_rels/slide9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solidFill>
                  <a:schemeClr val="tx2"/>
                </a:solidFill>
              </a:rPr>
              <a:t>Operations Management: Processes and Supply Chains</a:t>
            </a:r>
            <a:endParaRPr lang="en-US" dirty="0">
              <a:solidFill>
                <a:schemeClr val="tx2"/>
              </a:solidFill>
            </a:endParaRPr>
          </a:p>
        </p:txBody>
      </p:sp>
      <p:sp>
        <p:nvSpPr>
          <p:cNvPr id="3" name="Text Placeholder 2"/>
          <p:cNvSpPr>
            <a:spLocks noGrp="1"/>
          </p:cNvSpPr>
          <p:nvPr>
            <p:ph type="body" idx="1"/>
          </p:nvPr>
        </p:nvSpPr>
        <p:spPr>
          <a:xfrm>
            <a:off x="687388" y="1377870"/>
            <a:ext cx="10972800" cy="4525963"/>
          </a:xfrm>
        </p:spPr>
        <p:txBody>
          <a:bodyPr/>
          <a:lstStyle/>
          <a:p>
            <a:r>
              <a:rPr lang="en-IN" dirty="0">
                <a:solidFill>
                  <a:schemeClr val="tx2"/>
                </a:solidFill>
                <a:latin typeface="+mn-lt"/>
              </a:rPr>
              <a:t>Thirteen</a:t>
            </a:r>
            <a:r>
              <a:rPr lang="en-US" dirty="0">
                <a:solidFill>
                  <a:schemeClr val="tx2"/>
                </a:solidFill>
                <a:latin typeface="+mn-lt"/>
              </a:rPr>
              <a:t> Edition</a:t>
            </a:r>
          </a:p>
        </p:txBody>
      </p:sp>
      <p:sp>
        <p:nvSpPr>
          <p:cNvPr id="4" name="Text Placeholder 3"/>
          <p:cNvSpPr>
            <a:spLocks noGrp="1"/>
          </p:cNvSpPr>
          <p:nvPr>
            <p:ph type="body" idx="4294967295"/>
          </p:nvPr>
        </p:nvSpPr>
        <p:spPr>
          <a:xfrm>
            <a:off x="6797964" y="2135981"/>
            <a:ext cx="3657600" cy="1074737"/>
          </a:xfrm>
        </p:spPr>
        <p:txBody>
          <a:bodyPr/>
          <a:lstStyle/>
          <a:p>
            <a:pPr marL="101600" lvl="0" indent="0" algn="ctr">
              <a:buNone/>
            </a:pPr>
            <a:r>
              <a:rPr lang="en-US" sz="4000" b="1" dirty="0">
                <a:latin typeface="+mn-lt"/>
              </a:rPr>
              <a:t>Chapter 3</a:t>
            </a:r>
          </a:p>
        </p:txBody>
      </p:sp>
      <p:sp>
        <p:nvSpPr>
          <p:cNvPr id="5" name="Text Placeholder 4"/>
          <p:cNvSpPr>
            <a:spLocks noGrp="1"/>
          </p:cNvSpPr>
          <p:nvPr>
            <p:ph type="body" idx="4294967295"/>
          </p:nvPr>
        </p:nvSpPr>
        <p:spPr>
          <a:xfrm>
            <a:off x="6474691" y="3197600"/>
            <a:ext cx="4775200" cy="652463"/>
          </a:xfrm>
        </p:spPr>
        <p:txBody>
          <a:bodyPr/>
          <a:lstStyle/>
          <a:p>
            <a:pPr marL="101600" indent="0" algn="ctr">
              <a:buNone/>
            </a:pPr>
            <a:r>
              <a:rPr lang="en-US" sz="3200" dirty="0">
                <a:latin typeface="+mn-lt"/>
              </a:rPr>
              <a:t>Quality and Performance</a:t>
            </a:r>
            <a:endParaRPr lang="en-US" sz="3200" dirty="0">
              <a:latin typeface="+mn-lt"/>
              <a:cs typeface="Arial" panose="020B0604020202020204" pitchFamily="34" charset="0"/>
            </a:endParaRPr>
          </a:p>
        </p:txBody>
      </p:sp>
      <p:pic>
        <p:nvPicPr>
          <p:cNvPr id="9" name="Picture 8" descr="Front Cover: Operations Management: Processes and Supply Chains Twelfth Edition by Krajewski, Malhotra and Ritzm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43" y="1950386"/>
            <a:ext cx="3638941" cy="4224223"/>
          </a:xfrm>
          <a:prstGeom prst="rect">
            <a:avLst/>
          </a:prstGeom>
          <a:ln w="9525">
            <a:solidFill>
              <a:schemeClr val="tx1"/>
            </a:solidFill>
          </a:ln>
          <a:effectLst/>
        </p:spPr>
      </p:pic>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lIns="91425" tIns="91425" rIns="91425" bIns="91425" anchor="b" anchorCtr="0"/>
          <a:lstStyle/>
          <a:p>
            <a:r>
              <a:rPr lang="en-US" altLang="en-US"/>
              <a:t>Costs of Quality</a:t>
            </a:r>
          </a:p>
        </p:txBody>
      </p:sp>
      <p:sp>
        <p:nvSpPr>
          <p:cNvPr id="3" name="Text Placeholder 2"/>
          <p:cNvSpPr>
            <a:spLocks noGrp="1"/>
          </p:cNvSpPr>
          <p:nvPr>
            <p:ph type="body" idx="1"/>
          </p:nvPr>
        </p:nvSpPr>
        <p:spPr/>
        <p:txBody>
          <a:bodyPr lIns="91425" tIns="91425" rIns="91425" bIns="91425" anchor="t" anchorCtr="0">
            <a:noAutofit/>
          </a:bodyPr>
          <a:lstStyle/>
          <a:p>
            <a:pPr marL="514350" indent="-514350">
              <a:buSzPts val="2400"/>
              <a:buAutoNum type="arabicPeriod"/>
              <a:defRPr/>
            </a:pPr>
            <a:r>
              <a:rPr lang="en-US" sz="2800" b="1" dirty="0">
                <a:solidFill>
                  <a:schemeClr val="bg2">
                    <a:lumMod val="50000"/>
                  </a:schemeClr>
                </a:solidFill>
              </a:rPr>
              <a:t>Prevention costs</a:t>
            </a:r>
          </a:p>
          <a:p>
            <a:pPr marL="487350" lvl="1" indent="0">
              <a:buSzPts val="2400"/>
              <a:buNone/>
              <a:defRPr/>
            </a:pPr>
            <a:r>
              <a:rPr lang="en-US" sz="2800" dirty="0">
                <a:solidFill>
                  <a:schemeClr val="bg2">
                    <a:lumMod val="50000"/>
                  </a:schemeClr>
                </a:solidFill>
              </a:rPr>
              <a:t>Costs associated with preventing defects before they happen</a:t>
            </a:r>
          </a:p>
        </p:txBody>
      </p:sp>
      <p:sp>
        <p:nvSpPr>
          <p:cNvPr id="5" name="Rectangle 4"/>
          <p:cNvSpPr/>
          <p:nvPr/>
        </p:nvSpPr>
        <p:spPr>
          <a:xfrm>
            <a:off x="1665288" y="2566988"/>
            <a:ext cx="8853488" cy="2863850"/>
          </a:xfrm>
          <a:prstGeom prst="rect">
            <a:avLst/>
          </a:prstGeom>
        </p:spPr>
        <p:txBody>
          <a:bodyPr>
            <a:spAutoFit/>
          </a:bodyPr>
          <a:lstStyle/>
          <a:p>
            <a:pPr marL="457200" indent="-457200">
              <a:lnSpc>
                <a:spcPct val="150000"/>
              </a:lnSpc>
              <a:buFontTx/>
              <a:buAutoNum type="arabicParenBoth"/>
              <a:defRPr/>
            </a:pPr>
            <a:r>
              <a:rPr lang="en-US" sz="2400" dirty="0">
                <a:solidFill>
                  <a:schemeClr val="bg2">
                    <a:lumMod val="50000"/>
                  </a:schemeClr>
                </a:solidFill>
                <a:latin typeface="+mn-lt"/>
              </a:rPr>
              <a:t>product or service requirements (</a:t>
            </a:r>
            <a:r>
              <a:rPr lang="en-US" sz="2400" dirty="0">
                <a:solidFill>
                  <a:srgbClr val="FF6600"/>
                </a:solidFill>
                <a:latin typeface="+mn-lt"/>
              </a:rPr>
              <a:t>specifications</a:t>
            </a:r>
            <a:r>
              <a:rPr lang="en-US" sz="2400" dirty="0">
                <a:solidFill>
                  <a:schemeClr val="bg2">
                    <a:lumMod val="50000"/>
                  </a:schemeClr>
                </a:solidFill>
                <a:latin typeface="+mn-lt"/>
              </a:rPr>
              <a:t>)</a:t>
            </a:r>
          </a:p>
          <a:p>
            <a:pPr marL="457200" indent="-457200">
              <a:lnSpc>
                <a:spcPct val="150000"/>
              </a:lnSpc>
              <a:buFontTx/>
              <a:buAutoNum type="arabicParenBoth"/>
              <a:defRPr/>
            </a:pPr>
            <a:r>
              <a:rPr lang="en-US" sz="2400" dirty="0">
                <a:solidFill>
                  <a:schemeClr val="bg2">
                    <a:lumMod val="50000"/>
                  </a:schemeClr>
                </a:solidFill>
                <a:latin typeface="+mn-lt"/>
              </a:rPr>
              <a:t>quality planning (</a:t>
            </a:r>
            <a:r>
              <a:rPr lang="en-US" sz="2400" dirty="0">
                <a:solidFill>
                  <a:srgbClr val="FF6600"/>
                </a:solidFill>
                <a:latin typeface="+mn-lt"/>
              </a:rPr>
              <a:t>Operations, Production, Inspection</a:t>
            </a:r>
            <a:r>
              <a:rPr lang="en-US" sz="2400" dirty="0">
                <a:solidFill>
                  <a:schemeClr val="bg2">
                    <a:lumMod val="50000"/>
                  </a:schemeClr>
                </a:solidFill>
                <a:latin typeface="+mn-lt"/>
              </a:rPr>
              <a:t>)</a:t>
            </a:r>
          </a:p>
          <a:p>
            <a:pPr marL="457200" indent="-457200">
              <a:lnSpc>
                <a:spcPct val="150000"/>
              </a:lnSpc>
              <a:buFontTx/>
              <a:buAutoNum type="arabicParenBoth"/>
              <a:defRPr/>
            </a:pPr>
            <a:r>
              <a:rPr lang="en-US" sz="2400" dirty="0">
                <a:solidFill>
                  <a:schemeClr val="bg2">
                    <a:lumMod val="50000"/>
                  </a:schemeClr>
                </a:solidFill>
                <a:latin typeface="+mn-lt"/>
              </a:rPr>
              <a:t>Quality assurance (</a:t>
            </a:r>
            <a:r>
              <a:rPr lang="en-US" sz="2400" dirty="0">
                <a:solidFill>
                  <a:srgbClr val="FF6600"/>
                </a:solidFill>
                <a:latin typeface="+mn-lt"/>
              </a:rPr>
              <a:t>Maintenance</a:t>
            </a:r>
            <a:r>
              <a:rPr lang="en-US" sz="2400" dirty="0">
                <a:solidFill>
                  <a:schemeClr val="bg2">
                    <a:lumMod val="50000"/>
                  </a:schemeClr>
                </a:solidFill>
                <a:latin typeface="+mn-lt"/>
              </a:rPr>
              <a:t>)</a:t>
            </a:r>
          </a:p>
          <a:p>
            <a:pPr marL="457200" indent="-457200">
              <a:lnSpc>
                <a:spcPct val="150000"/>
              </a:lnSpc>
              <a:buFontTx/>
              <a:buAutoNum type="arabicParenBoth"/>
              <a:defRPr/>
            </a:pPr>
            <a:r>
              <a:rPr lang="en-US" sz="2400" dirty="0">
                <a:solidFill>
                  <a:schemeClr val="bg2">
                    <a:lumMod val="50000"/>
                  </a:schemeClr>
                </a:solidFill>
                <a:latin typeface="+mn-lt"/>
              </a:rPr>
              <a:t>Training </a:t>
            </a:r>
            <a:r>
              <a:rPr lang="en-US" sz="2400" dirty="0">
                <a:solidFill>
                  <a:schemeClr val="bg2">
                    <a:lumMod val="50000"/>
                  </a:schemeClr>
                </a:solidFill>
              </a:rPr>
              <a:t>(</a:t>
            </a:r>
            <a:r>
              <a:rPr lang="en-US" sz="2400" dirty="0">
                <a:solidFill>
                  <a:srgbClr val="FF6600"/>
                </a:solidFill>
                <a:latin typeface="+mn-lt"/>
              </a:rPr>
              <a:t>Development , Preparation, Maintenance</a:t>
            </a:r>
            <a:r>
              <a:rPr lang="en-US" sz="2400" dirty="0">
                <a:solidFill>
                  <a:schemeClr val="bg2">
                    <a:lumMod val="50000"/>
                  </a:schemeClr>
                </a:solidFill>
              </a:rPr>
              <a:t>)</a:t>
            </a:r>
          </a:p>
          <a:p>
            <a:pPr>
              <a:lnSpc>
                <a:spcPct val="150000"/>
              </a:lnSpc>
              <a:defRPr/>
            </a:pPr>
            <a:endParaRPr lang="en-US" sz="2400" dirty="0">
              <a:solidFill>
                <a:schemeClr val="bg2">
                  <a:lumMod val="50000"/>
                </a:schemeClr>
              </a:solidFill>
              <a:latin typeface="+mn-lt"/>
            </a:endParaRPr>
          </a:p>
        </p:txBody>
      </p:sp>
      <p:pic>
        <p:nvPicPr>
          <p:cNvPr id="25605" name="Picture 4" descr="Image result for preventiv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88654" y="4639470"/>
            <a:ext cx="3167063"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20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8786" name="Title 6"/>
              <p:cNvSpPr>
                <a:spLocks noGrp="1" noChangeArrowheads="1"/>
              </p:cNvSpPr>
              <p:nvPr>
                <p:ph type="ctrTitle" sz="quarter"/>
              </p:nvPr>
            </p:nvSpPr>
            <p:spPr>
              <a:xfrm>
                <a:off x="4185845" y="3269322"/>
                <a:ext cx="3731235" cy="669925"/>
              </a:xfrm>
            </p:spPr>
            <p:txBody>
              <a:bodyPr/>
              <a:lstStyle/>
              <a:p>
                <a:pPr/>
                <a14:m>
                  <m:oMathPara xmlns:m="http://schemas.openxmlformats.org/officeDocument/2006/math">
                    <m:oMathParaPr>
                      <m:jc m:val="centerGroup"/>
                    </m:oMathParaPr>
                    <m:oMath xmlns:m="http://schemas.openxmlformats.org/officeDocument/2006/math">
                      <m:r>
                        <a:rPr lang="en-US" altLang="en-US" sz="5400" b="1" i="1" dirty="0" smtClean="0">
                          <a:solidFill>
                            <a:schemeClr val="tx1"/>
                          </a:solidFill>
                          <a:latin typeface="Cambria Math" panose="02040503050406030204" pitchFamily="18" charset="0"/>
                        </a:rPr>
                        <m:t>𝑹𝒆𝒗𝒊𝒆𝒘</m:t>
                      </m:r>
                    </m:oMath>
                  </m:oMathPara>
                </a14:m>
                <a:endParaRPr lang="en-US" altLang="en-US" sz="5400" dirty="0">
                  <a:solidFill>
                    <a:schemeClr val="tx1"/>
                  </a:solidFill>
                </a:endParaRPr>
              </a:p>
            </p:txBody>
          </p:sp>
        </mc:Choice>
        <mc:Fallback xmlns="">
          <p:sp>
            <p:nvSpPr>
              <p:cNvPr id="118786" name="Title 6"/>
              <p:cNvSpPr>
                <a:spLocks noGrp="1" noRot="1" noChangeAspect="1" noMove="1" noResize="1" noEditPoints="1" noAdjustHandles="1" noChangeArrowheads="1" noChangeShapeType="1" noTextEdit="1"/>
              </p:cNvSpPr>
              <p:nvPr>
                <p:ph type="ctrTitle" sz="quarter"/>
              </p:nvPr>
            </p:nvSpPr>
            <p:spPr>
              <a:xfrm>
                <a:off x="4185845" y="3269322"/>
                <a:ext cx="3731235" cy="669925"/>
              </a:xfrm>
              <a:blipFill>
                <a:blip r:embed="rId2"/>
                <a:stretch>
                  <a:fillRect t="-7273"/>
                </a:stretch>
              </a:blipFill>
            </p:spPr>
            <p:txBody>
              <a:bodyPr/>
              <a:lstStyle/>
              <a:p>
                <a:r>
                  <a:rPr lang="en-US">
                    <a:noFill/>
                  </a:rPr>
                  <a:t> </a:t>
                </a:r>
              </a:p>
            </p:txBody>
          </p:sp>
        </mc:Fallback>
      </mc:AlternateContent>
    </p:spTree>
    <p:extLst>
      <p:ext uri="{BB962C8B-B14F-4D97-AF65-F5344CB8AC3E}">
        <p14:creationId xmlns:p14="http://schemas.microsoft.com/office/powerpoint/2010/main" val="1200395085"/>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tLang="en-US" sz="3600" dirty="0"/>
              <a:t>Exam 1 -----  </a:t>
            </a:r>
            <a:r>
              <a:rPr lang="en-US" altLang="en-US" b="0" dirty="0"/>
              <a:t>10</a:t>
            </a:r>
            <a:r>
              <a:rPr lang="en-US" b="0" dirty="0"/>
              <a:t>/06/20 	</a:t>
            </a:r>
            <a:endParaRPr lang="en-US" altLang="en-US" sz="3600" dirty="0"/>
          </a:p>
        </p:txBody>
      </p:sp>
      <mc:AlternateContent xmlns:mc="http://schemas.openxmlformats.org/markup-compatibility/2006" xmlns:a14="http://schemas.microsoft.com/office/drawing/2010/main">
        <mc:Choice Requires="a14">
          <p:sp>
            <p:nvSpPr>
              <p:cNvPr id="149507" name="Content Placeholder 2"/>
              <p:cNvSpPr>
                <a:spLocks noGrp="1"/>
              </p:cNvSpPr>
              <p:nvPr>
                <p:ph idx="1"/>
              </p:nvPr>
            </p:nvSpPr>
            <p:spPr>
              <a:xfrm>
                <a:off x="609600" y="1322388"/>
                <a:ext cx="11054576" cy="4953000"/>
              </a:xfrm>
            </p:spPr>
            <p:txBody>
              <a:bodyPr/>
              <a:lstStyle/>
              <a:p>
                <a:pPr marL="0" indent="0">
                  <a:buNone/>
                </a:pPr>
                <a:r>
                  <a:rPr lang="en-US" altLang="en-US" dirty="0"/>
                  <a:t>	</a:t>
                </a:r>
                <a14:m>
                  <m:oMath xmlns:m="http://schemas.openxmlformats.org/officeDocument/2006/math">
                    <m:r>
                      <a:rPr lang="en-US" altLang="en-US" sz="2800" b="1" i="1" dirty="0" smtClean="0">
                        <a:latin typeface="Cambria Math" panose="02040503050406030204" pitchFamily="18" charset="0"/>
                      </a:rPr>
                      <m:t>𝑪𝒉𝒂𝒑𝒕𝒆𝒓</m:t>
                    </m:r>
                    <m:r>
                      <a:rPr lang="en-US" altLang="en-US" sz="2800" b="1" i="1" dirty="0" smtClean="0">
                        <a:latin typeface="Cambria Math" panose="02040503050406030204" pitchFamily="18" charset="0"/>
                      </a:rPr>
                      <m:t> </m:t>
                    </m:r>
                    <m:r>
                      <a:rPr lang="en-US" altLang="en-US" sz="2800" b="1" i="1" dirty="0" smtClean="0">
                        <a:latin typeface="Cambria Math" panose="02040503050406030204" pitchFamily="18" charset="0"/>
                      </a:rPr>
                      <m:t>𝟏</m:t>
                    </m:r>
                    <m:r>
                      <a:rPr lang="en-US" altLang="en-US" sz="2800" b="1" i="1" dirty="0" smtClean="0">
                        <a:latin typeface="Cambria Math" panose="02040503050406030204" pitchFamily="18" charset="0"/>
                      </a:rPr>
                      <m:t>,</m:t>
                    </m:r>
                    <m:r>
                      <a:rPr lang="en-US" altLang="en-US" sz="2800" b="1" i="1" dirty="0" smtClean="0">
                        <a:latin typeface="Cambria Math" panose="02040503050406030204" pitchFamily="18" charset="0"/>
                      </a:rPr>
                      <m:t>𝟐</m:t>
                    </m:r>
                    <m:r>
                      <a:rPr lang="en-US" altLang="en-US" sz="2800" b="1" i="1" dirty="0" smtClean="0">
                        <a:latin typeface="Cambria Math" panose="02040503050406030204" pitchFamily="18" charset="0"/>
                      </a:rPr>
                      <m:t>,</m:t>
                    </m:r>
                    <m:r>
                      <a:rPr lang="en-US" altLang="en-US" sz="2800" b="1" i="1" dirty="0" smtClean="0">
                        <a:latin typeface="Cambria Math" panose="02040503050406030204" pitchFamily="18" charset="0"/>
                      </a:rPr>
                      <m:t>𝟑</m:t>
                    </m:r>
                    <m:r>
                      <a:rPr lang="en-US" altLang="en-US" sz="2800" b="1" i="1" dirty="0" smtClean="0">
                        <a:latin typeface="Cambria Math" panose="02040503050406030204" pitchFamily="18" charset="0"/>
                      </a:rPr>
                      <m:t>.</m:t>
                    </m:r>
                  </m:oMath>
                </a14:m>
                <a:endParaRPr lang="en-US" altLang="en-US" b="1" dirty="0"/>
              </a:p>
            </p:txBody>
          </p:sp>
        </mc:Choice>
        <mc:Fallback xmlns="">
          <p:sp>
            <p:nvSpPr>
              <p:cNvPr id="149507" name="Content Placeholder 2"/>
              <p:cNvSpPr>
                <a:spLocks noGrp="1" noRot="1" noChangeAspect="1" noMove="1" noResize="1" noEditPoints="1" noAdjustHandles="1" noChangeArrowheads="1" noChangeShapeType="1" noTextEdit="1"/>
              </p:cNvSpPr>
              <p:nvPr>
                <p:ph idx="1"/>
              </p:nvPr>
            </p:nvSpPr>
            <p:spPr>
              <a:xfrm>
                <a:off x="609600" y="1322388"/>
                <a:ext cx="11054576" cy="4953000"/>
              </a:xfrm>
              <a:blipFill>
                <a:blip r:embed="rId2"/>
                <a:stretch>
                  <a:fillRect/>
                </a:stretch>
              </a:blipFill>
            </p:spPr>
            <p:txBody>
              <a:bodyPr/>
              <a:lstStyle/>
              <a:p>
                <a:r>
                  <a:rPr lang="en-US">
                    <a:noFill/>
                  </a:rPr>
                  <a:t> </a:t>
                </a:r>
              </a:p>
            </p:txBody>
          </p:sp>
        </mc:Fallback>
      </mc:AlternateContent>
      <p:pic>
        <p:nvPicPr>
          <p:cNvPr id="149508" name="Picture 2" descr="Image result for exam 3d peopl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83312" y="1676401"/>
            <a:ext cx="76200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31069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altLang="en-US" dirty="0"/>
              <a:t>Simulation</a:t>
            </a:r>
          </a:p>
        </p:txBody>
      </p:sp>
      <p:pic>
        <p:nvPicPr>
          <p:cNvPr id="15360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2757" y="1134367"/>
            <a:ext cx="9501555" cy="51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80996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462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0336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0" name="Title 1"/>
          <p:cNvSpPr>
            <a:spLocks noGrp="1"/>
          </p:cNvSpPr>
          <p:nvPr>
            <p:ph type="title"/>
          </p:nvPr>
        </p:nvSpPr>
        <p:spPr/>
        <p:txBody>
          <a:bodyPr/>
          <a:lstStyle/>
          <a:p>
            <a:r>
              <a:rPr lang="en-US" altLang="en-US"/>
              <a:t>Simulation</a:t>
            </a:r>
          </a:p>
        </p:txBody>
      </p:sp>
      <p:pic>
        <p:nvPicPr>
          <p:cNvPr id="15565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3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5658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lvl="0">
              <a:spcBef>
                <a:spcPct val="0"/>
              </a:spcBef>
              <a:buClrTx/>
            </a:pPr>
            <a:r>
              <a:rPr lang="en-US" kern="1200" dirty="0">
                <a:latin typeface="Times New Roman" panose="02020603050405020304" pitchFamily="18" charset="0"/>
                <a:ea typeface="+mj-ea"/>
                <a:cs typeface="Times New Roman" panose="02020603050405020304" pitchFamily="18" charset="0"/>
              </a:rPr>
              <a:t>Copyright</a:t>
            </a:r>
            <a:endParaRPr lang="en-US" sz="2000" b="0" kern="120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p:txBody>
          <a:bodyPr/>
          <a:lstStyle/>
          <a:p>
            <a:endParaRPr lang="en-US"/>
          </a:p>
        </p:txBody>
      </p:sp>
      <p:pic>
        <p:nvPicPr>
          <p:cNvPr id="4" name="Picture 3"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1" y="2209800"/>
            <a:ext cx="7712765" cy="2425148"/>
          </a:xfrm>
          <a:prstGeom prst="rect">
            <a:avLst/>
          </a:prstGeom>
        </p:spPr>
      </p:pic>
    </p:spTree>
    <p:extLst>
      <p:ext uri="{BB962C8B-B14F-4D97-AF65-F5344CB8AC3E}">
        <p14:creationId xmlns:p14="http://schemas.microsoft.com/office/powerpoint/2010/main" val="528608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lIns="91425" tIns="91425" rIns="91425" bIns="91425" anchor="b" anchorCtr="0"/>
          <a:lstStyle/>
          <a:p>
            <a:r>
              <a:rPr lang="en-US" altLang="en-US" dirty="0"/>
              <a:t>Costs of Quality</a:t>
            </a:r>
          </a:p>
        </p:txBody>
      </p:sp>
      <p:sp>
        <p:nvSpPr>
          <p:cNvPr id="3" name="Text Placeholder 2"/>
          <p:cNvSpPr>
            <a:spLocks noGrp="1"/>
          </p:cNvSpPr>
          <p:nvPr>
            <p:ph type="body" idx="1"/>
          </p:nvPr>
        </p:nvSpPr>
        <p:spPr>
          <a:xfrm>
            <a:off x="609600" y="1568215"/>
            <a:ext cx="10972800" cy="4124325"/>
          </a:xfrm>
        </p:spPr>
        <p:txBody>
          <a:bodyPr lIns="91425" tIns="91425" rIns="91425" bIns="91425" anchor="t" anchorCtr="0">
            <a:noAutofit/>
          </a:bodyPr>
          <a:lstStyle/>
          <a:p>
            <a:pPr marL="0" indent="0">
              <a:buSzPts val="2400"/>
              <a:buNone/>
              <a:defRPr/>
            </a:pPr>
            <a:r>
              <a:rPr lang="en-US" sz="2800" dirty="0">
                <a:solidFill>
                  <a:schemeClr val="bg2">
                    <a:lumMod val="50000"/>
                  </a:schemeClr>
                </a:solidFill>
              </a:rPr>
              <a:t>2. Appraisal costs</a:t>
            </a:r>
          </a:p>
          <a:p>
            <a:pPr lvl="1">
              <a:buSzPts val="2400"/>
              <a:defRPr/>
            </a:pPr>
            <a:r>
              <a:rPr lang="en-US" sz="2400" dirty="0">
                <a:solidFill>
                  <a:schemeClr val="bg2">
                    <a:lumMod val="50000"/>
                  </a:schemeClr>
                </a:solidFill>
              </a:rPr>
              <a:t>Costs incurred when the firm assesses the performance level of its processes</a:t>
            </a:r>
          </a:p>
        </p:txBody>
      </p:sp>
      <p:grpSp>
        <p:nvGrpSpPr>
          <p:cNvPr id="2" name="Group 1"/>
          <p:cNvGrpSpPr/>
          <p:nvPr/>
        </p:nvGrpSpPr>
        <p:grpSpPr>
          <a:xfrm>
            <a:off x="2445763" y="3036422"/>
            <a:ext cx="7915079" cy="1368424"/>
            <a:chOff x="2782889" y="3092451"/>
            <a:chExt cx="6736583" cy="1616074"/>
          </a:xfrm>
        </p:grpSpPr>
        <p:sp>
          <p:nvSpPr>
            <p:cNvPr id="4" name="Up Arrow 3"/>
            <p:cNvSpPr/>
            <p:nvPr/>
          </p:nvSpPr>
          <p:spPr bwMode="auto">
            <a:xfrm>
              <a:off x="4879976" y="3092451"/>
              <a:ext cx="969963" cy="1509713"/>
            </a:xfrm>
            <a:prstGeom prst="upArrow">
              <a:avLst/>
            </a:prstGeom>
            <a:solidFill>
              <a:srgbClr val="FF6600"/>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r">
                <a:defRPr/>
              </a:pPr>
              <a:endParaRPr lang="en-US">
                <a:solidFill>
                  <a:schemeClr val="tx1"/>
                </a:solidFill>
                <a:latin typeface="Times New Roman" panose="02020603050405020304" pitchFamily="18" charset="0"/>
              </a:endParaRPr>
            </a:p>
          </p:txBody>
        </p:sp>
        <p:sp>
          <p:nvSpPr>
            <p:cNvPr id="5" name="Up Arrow 4"/>
            <p:cNvSpPr/>
            <p:nvPr/>
          </p:nvSpPr>
          <p:spPr bwMode="auto">
            <a:xfrm rot="10800000">
              <a:off x="6064251" y="3197225"/>
              <a:ext cx="969963" cy="1511300"/>
            </a:xfrm>
            <a:prstGeom prst="upArrow">
              <a:avLst/>
            </a:prstGeom>
            <a:solidFill>
              <a:srgbClr val="00B050"/>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lgn="r">
                <a:defRPr/>
              </a:pPr>
              <a:endParaRPr lang="en-US">
                <a:solidFill>
                  <a:schemeClr val="tx1"/>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7654" name="TextBox 5"/>
                <p:cNvSpPr txBox="1">
                  <a:spLocks noChangeArrowheads="1"/>
                </p:cNvSpPr>
                <p:nvPr/>
              </p:nvSpPr>
              <p:spPr bwMode="auto">
                <a:xfrm>
                  <a:off x="2782889" y="3382962"/>
                  <a:ext cx="2147887" cy="5452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14:m>
                    <m:oMathPara xmlns:m="http://schemas.openxmlformats.org/officeDocument/2006/math">
                      <m:oMathParaPr>
                        <m:jc m:val="centerGroup"/>
                      </m:oMathParaPr>
                      <m:oMath xmlns:m="http://schemas.openxmlformats.org/officeDocument/2006/math">
                        <m:r>
                          <a:rPr lang="en-US" altLang="en-US" sz="2400" b="0" i="1" dirty="0" smtClean="0">
                            <a:solidFill>
                              <a:srgbClr val="A5832D"/>
                            </a:solidFill>
                            <a:latin typeface="Cambria Math" panose="02040503050406030204" pitchFamily="18" charset="0"/>
                          </a:rPr>
                          <m:t>𝑃𝑟𝑒𝑣𝑒𝑛𝑡𝑖𝑣𝑒</m:t>
                        </m:r>
                        <m:r>
                          <a:rPr lang="en-US" altLang="en-US" sz="2400" b="0" i="1" dirty="0" smtClean="0">
                            <a:solidFill>
                              <a:srgbClr val="A5832D"/>
                            </a:solidFill>
                            <a:latin typeface="Cambria Math" panose="02040503050406030204" pitchFamily="18" charset="0"/>
                          </a:rPr>
                          <m:t> </m:t>
                        </m:r>
                        <m:r>
                          <a:rPr lang="en-US" altLang="en-US" sz="2400" b="0" i="1" dirty="0" smtClean="0">
                            <a:solidFill>
                              <a:srgbClr val="A5832D"/>
                            </a:solidFill>
                            <a:latin typeface="Cambria Math" panose="02040503050406030204" pitchFamily="18" charset="0"/>
                          </a:rPr>
                          <m:t>𝐶𝑜𝑠𝑡𝑠</m:t>
                        </m:r>
                        <m:r>
                          <a:rPr lang="en-US" altLang="en-US" sz="2400" b="0" i="1" dirty="0" smtClean="0">
                            <a:solidFill>
                              <a:srgbClr val="A5832D"/>
                            </a:solidFill>
                            <a:latin typeface="Cambria Math" panose="02040503050406030204" pitchFamily="18" charset="0"/>
                          </a:rPr>
                          <m:t> </m:t>
                        </m:r>
                      </m:oMath>
                    </m:oMathPara>
                  </a14:m>
                  <a:endParaRPr lang="en-US" altLang="en-US" sz="2400" b="0" dirty="0">
                    <a:solidFill>
                      <a:srgbClr val="A5832D"/>
                    </a:solidFill>
                    <a:latin typeface="Times New Roman" panose="02020603050405020304" pitchFamily="18" charset="0"/>
                  </a:endParaRPr>
                </a:p>
              </p:txBody>
            </p:sp>
          </mc:Choice>
          <mc:Fallback xmlns="">
            <p:sp>
              <p:nvSpPr>
                <p:cNvPr id="27654" name="TextBox 5"/>
                <p:cNvSpPr txBox="1">
                  <a:spLocks noRot="1" noChangeAspect="1" noMove="1" noResize="1" noEditPoints="1" noAdjustHandles="1" noChangeArrowheads="1" noChangeShapeType="1" noTextEdit="1"/>
                </p:cNvSpPr>
                <p:nvPr/>
              </p:nvSpPr>
              <p:spPr bwMode="auto">
                <a:xfrm>
                  <a:off x="2782889" y="3382962"/>
                  <a:ext cx="2147887" cy="545215"/>
                </a:xfrm>
                <a:prstGeom prst="rect">
                  <a:avLst/>
                </a:prstGeom>
                <a:blipFill>
                  <a:blip r:embed="rId3"/>
                  <a:stretch>
                    <a:fillRect l="-33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55" name="TextBox 6"/>
                <p:cNvSpPr txBox="1">
                  <a:spLocks noChangeArrowheads="1"/>
                </p:cNvSpPr>
                <p:nvPr/>
              </p:nvSpPr>
              <p:spPr bwMode="auto">
                <a:xfrm>
                  <a:off x="7034214" y="3428610"/>
                  <a:ext cx="2485258" cy="5452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14:m>
                    <m:oMathPara xmlns:m="http://schemas.openxmlformats.org/officeDocument/2006/math">
                      <m:oMathParaPr>
                        <m:jc m:val="centerGroup"/>
                      </m:oMathParaPr>
                      <m:oMath xmlns:m="http://schemas.openxmlformats.org/officeDocument/2006/math">
                        <m:r>
                          <a:rPr lang="en-US" altLang="en-US" sz="2400" b="0" i="1" dirty="0" smtClean="0">
                            <a:solidFill>
                              <a:srgbClr val="A5832D"/>
                            </a:solidFill>
                            <a:latin typeface="Cambria Math" panose="02040503050406030204" pitchFamily="18" charset="0"/>
                          </a:rPr>
                          <m:t>𝐴𝑝𝑝𝑟𝑎𝑖𝑠𝑎𝑙</m:t>
                        </m:r>
                        <m:r>
                          <a:rPr lang="en-US" altLang="en-US" sz="2400" b="0" i="1" dirty="0" smtClean="0">
                            <a:solidFill>
                              <a:srgbClr val="A5832D"/>
                            </a:solidFill>
                            <a:latin typeface="Cambria Math" panose="02040503050406030204" pitchFamily="18" charset="0"/>
                          </a:rPr>
                          <m:t> </m:t>
                        </m:r>
                        <m:r>
                          <a:rPr lang="en-US" altLang="en-US" sz="2400" b="0" i="1" dirty="0" smtClean="0">
                            <a:solidFill>
                              <a:srgbClr val="A5832D"/>
                            </a:solidFill>
                            <a:latin typeface="Cambria Math" panose="02040503050406030204" pitchFamily="18" charset="0"/>
                          </a:rPr>
                          <m:t>𝐶𝑜𝑠𝑡𝑠</m:t>
                        </m:r>
                      </m:oMath>
                    </m:oMathPara>
                  </a14:m>
                  <a:endParaRPr lang="en-US" altLang="en-US" sz="2400" b="0" dirty="0">
                    <a:solidFill>
                      <a:srgbClr val="A5832D"/>
                    </a:solidFill>
                    <a:latin typeface="Times New Roman" panose="02020603050405020304" pitchFamily="18" charset="0"/>
                  </a:endParaRPr>
                </a:p>
              </p:txBody>
            </p:sp>
          </mc:Choice>
          <mc:Fallback xmlns="">
            <p:sp>
              <p:nvSpPr>
                <p:cNvPr id="27655" name="TextBox 6"/>
                <p:cNvSpPr txBox="1">
                  <a:spLocks noRot="1" noChangeAspect="1" noMove="1" noResize="1" noEditPoints="1" noAdjustHandles="1" noChangeArrowheads="1" noChangeShapeType="1" noTextEdit="1"/>
                </p:cNvSpPr>
                <p:nvPr/>
              </p:nvSpPr>
              <p:spPr bwMode="auto">
                <a:xfrm>
                  <a:off x="7034214" y="3428610"/>
                  <a:ext cx="2485258" cy="545215"/>
                </a:xfrm>
                <a:prstGeom prst="rect">
                  <a:avLst/>
                </a:prstGeom>
                <a:blipFill>
                  <a:blip r:embed="rId4"/>
                  <a:stretch>
                    <a:fillRect b="-1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Rectangle 7"/>
              <p:cNvSpPr/>
              <p:nvPr/>
            </p:nvSpPr>
            <p:spPr>
              <a:xfrm>
                <a:off x="1169383" y="3825975"/>
                <a:ext cx="4572000" cy="2308225"/>
              </a:xfrm>
              <a:prstGeom prst="rect">
                <a:avLst/>
              </a:prstGeom>
            </p:spPr>
            <p:txBody>
              <a:bodyPr>
                <a:spAutoFit/>
              </a:bodyPr>
              <a:lstStyle/>
              <a:p>
                <a:pPr>
                  <a:lnSpc>
                    <a:spcPct val="150000"/>
                  </a:lnSpc>
                  <a:defRPr/>
                </a:pPr>
                <a14:m>
                  <m:oMathPara xmlns:m="http://schemas.openxmlformats.org/officeDocument/2006/math">
                    <m:oMathParaPr>
                      <m:jc m:val="left"/>
                    </m:oMathParaPr>
                    <m:oMath xmlns:m="http://schemas.openxmlformats.org/officeDocument/2006/math">
                      <m:r>
                        <a:rPr lang="en-US" sz="2400" b="1" i="1" dirty="0" smtClean="0">
                          <a:solidFill>
                            <a:schemeClr val="bg2">
                              <a:lumMod val="50000"/>
                            </a:schemeClr>
                          </a:solidFill>
                          <a:latin typeface="Cambria Math" panose="02040503050406030204" pitchFamily="18" charset="0"/>
                        </a:rPr>
                        <m:t>𝑬𝒙𝒂𝒎𝒑𝒍𝒆𝒔</m:t>
                      </m:r>
                      <m:r>
                        <a:rPr lang="en-US" sz="2400" b="1" i="1" dirty="0" smtClean="0">
                          <a:solidFill>
                            <a:schemeClr val="bg2">
                              <a:lumMod val="50000"/>
                            </a:schemeClr>
                          </a:solidFill>
                          <a:latin typeface="Cambria Math" panose="02040503050406030204" pitchFamily="18" charset="0"/>
                        </a:rPr>
                        <m:t>:</m:t>
                      </m:r>
                    </m:oMath>
                  </m:oMathPara>
                </a14:m>
                <a:endParaRPr lang="en-US" sz="2400" b="1" dirty="0">
                  <a:solidFill>
                    <a:schemeClr val="bg2">
                      <a:lumMod val="50000"/>
                    </a:schemeClr>
                  </a:solidFill>
                  <a:latin typeface="+mn-lt"/>
                </a:endParaRPr>
              </a:p>
              <a:p>
                <a:pPr marL="457200" indent="-457200">
                  <a:lnSpc>
                    <a:spcPct val="150000"/>
                  </a:lnSpc>
                  <a:buFont typeface="Arial" panose="020B0604020202020204" pitchFamily="34" charset="0"/>
                  <a:buChar char="•"/>
                  <a:defRPr/>
                </a:pPr>
                <a14:m>
                  <m:oMath xmlns:m="http://schemas.openxmlformats.org/officeDocument/2006/math">
                    <m:r>
                      <a:rPr lang="en-US" sz="2400" i="1" dirty="0" smtClean="0">
                        <a:solidFill>
                          <a:schemeClr val="bg2">
                            <a:lumMod val="50000"/>
                          </a:schemeClr>
                        </a:solidFill>
                        <a:latin typeface="Cambria Math" panose="02040503050406030204" pitchFamily="18" charset="0"/>
                      </a:rPr>
                      <m:t>𝑉𝑒𝑟𝑖𝑓𝑖𝑐𝑎𝑡𝑖𝑜𝑛</m:t>
                    </m:r>
                  </m:oMath>
                </a14:m>
                <a:endParaRPr lang="en-US" sz="2400" dirty="0">
                  <a:solidFill>
                    <a:schemeClr val="bg2">
                      <a:lumMod val="50000"/>
                    </a:schemeClr>
                  </a:solidFill>
                  <a:latin typeface="+mn-lt"/>
                </a:endParaRPr>
              </a:p>
              <a:p>
                <a:pPr marL="457200" indent="-457200">
                  <a:lnSpc>
                    <a:spcPct val="150000"/>
                  </a:lnSpc>
                  <a:buFont typeface="Arial" panose="020B0604020202020204" pitchFamily="34" charset="0"/>
                  <a:buChar char="•"/>
                  <a:defRPr/>
                </a:pPr>
                <a14:m>
                  <m:oMath xmlns:m="http://schemas.openxmlformats.org/officeDocument/2006/math">
                    <m:r>
                      <a:rPr lang="en-US" sz="2400" i="1" dirty="0" smtClean="0">
                        <a:solidFill>
                          <a:schemeClr val="bg2">
                            <a:lumMod val="50000"/>
                          </a:schemeClr>
                        </a:solidFill>
                        <a:latin typeface="Cambria Math" panose="02040503050406030204" pitchFamily="18" charset="0"/>
                      </a:rPr>
                      <m:t>𝑄𝑢𝑎𝑙𝑖𝑡𝑦</m:t>
                    </m:r>
                    <m:r>
                      <a:rPr lang="en-US" sz="2400" i="1" dirty="0" smtClean="0">
                        <a:solidFill>
                          <a:schemeClr val="bg2">
                            <a:lumMod val="50000"/>
                          </a:schemeClr>
                        </a:solidFill>
                        <a:latin typeface="Cambria Math" panose="02040503050406030204" pitchFamily="18" charset="0"/>
                      </a:rPr>
                      <m:t> </m:t>
                    </m:r>
                    <m:r>
                      <a:rPr lang="en-US" sz="2400" i="1" dirty="0" smtClean="0">
                        <a:solidFill>
                          <a:schemeClr val="bg2">
                            <a:lumMod val="50000"/>
                          </a:schemeClr>
                        </a:solidFill>
                        <a:latin typeface="Cambria Math" panose="02040503050406030204" pitchFamily="18" charset="0"/>
                      </a:rPr>
                      <m:t>𝑎𝑢𝑑𝑖𝑡𝑠</m:t>
                    </m:r>
                    <m:r>
                      <a:rPr lang="en-US" sz="2400" i="1" dirty="0" smtClean="0">
                        <a:solidFill>
                          <a:schemeClr val="bg2">
                            <a:lumMod val="50000"/>
                          </a:schemeClr>
                        </a:solidFill>
                        <a:latin typeface="Cambria Math" panose="02040503050406030204" pitchFamily="18" charset="0"/>
                      </a:rPr>
                      <m:t> </m:t>
                    </m:r>
                  </m:oMath>
                </a14:m>
                <a:endParaRPr lang="en-US" sz="2400" dirty="0">
                  <a:solidFill>
                    <a:schemeClr val="bg2">
                      <a:lumMod val="50000"/>
                    </a:schemeClr>
                  </a:solidFill>
                  <a:latin typeface="+mn-lt"/>
                </a:endParaRPr>
              </a:p>
              <a:p>
                <a:pPr marL="457200" indent="-457200">
                  <a:lnSpc>
                    <a:spcPct val="150000"/>
                  </a:lnSpc>
                  <a:buFont typeface="Arial" panose="020B0604020202020204" pitchFamily="34" charset="0"/>
                  <a:buChar char="•"/>
                  <a:defRPr/>
                </a:pPr>
                <a14:m>
                  <m:oMath xmlns:m="http://schemas.openxmlformats.org/officeDocument/2006/math">
                    <m:r>
                      <a:rPr lang="en-US" sz="2400" i="1" dirty="0" smtClean="0">
                        <a:solidFill>
                          <a:schemeClr val="bg2">
                            <a:lumMod val="50000"/>
                          </a:schemeClr>
                        </a:solidFill>
                        <a:latin typeface="Cambria Math" panose="02040503050406030204" pitchFamily="18" charset="0"/>
                      </a:rPr>
                      <m:t>𝑆𝑢𝑝𝑝𝑙𝑖𝑒𝑟</m:t>
                    </m:r>
                    <m:r>
                      <a:rPr lang="en-US" sz="2400" i="1" dirty="0" smtClean="0">
                        <a:solidFill>
                          <a:schemeClr val="bg2">
                            <a:lumMod val="50000"/>
                          </a:schemeClr>
                        </a:solidFill>
                        <a:latin typeface="Cambria Math" panose="02040503050406030204" pitchFamily="18" charset="0"/>
                      </a:rPr>
                      <m:t> </m:t>
                    </m:r>
                    <m:r>
                      <a:rPr lang="en-US" sz="2400" i="1" dirty="0" smtClean="0">
                        <a:solidFill>
                          <a:schemeClr val="bg2">
                            <a:lumMod val="50000"/>
                          </a:schemeClr>
                        </a:solidFill>
                        <a:latin typeface="Cambria Math" panose="02040503050406030204" pitchFamily="18" charset="0"/>
                      </a:rPr>
                      <m:t>𝑟𝑎𝑡𝑖𝑛𝑔</m:t>
                    </m:r>
                  </m:oMath>
                </a14:m>
                <a:endParaRPr lang="en-US" sz="2400" dirty="0">
                  <a:solidFill>
                    <a:schemeClr val="bg2">
                      <a:lumMod val="50000"/>
                    </a:schemeClr>
                  </a:solidFill>
                  <a:latin typeface="+mn-lt"/>
                </a:endParaRPr>
              </a:p>
            </p:txBody>
          </p:sp>
        </mc:Choice>
        <mc:Fallback xmlns="">
          <p:sp>
            <p:nvSpPr>
              <p:cNvPr id="8" name="Rectangle 7"/>
              <p:cNvSpPr>
                <a:spLocks noRot="1" noChangeAspect="1" noMove="1" noResize="1" noEditPoints="1" noAdjustHandles="1" noChangeArrowheads="1" noChangeShapeType="1" noTextEdit="1"/>
              </p:cNvSpPr>
              <p:nvPr/>
            </p:nvSpPr>
            <p:spPr>
              <a:xfrm>
                <a:off x="1169383" y="3825975"/>
                <a:ext cx="4572000" cy="2308225"/>
              </a:xfrm>
              <a:prstGeom prst="rect">
                <a:avLst/>
              </a:prstGeom>
              <a:blipFill>
                <a:blip r:embed="rId5"/>
                <a:stretch>
                  <a:fillRect l="-1867" b="-1852"/>
                </a:stretch>
              </a:blipFill>
            </p:spPr>
            <p:txBody>
              <a:bodyPr/>
              <a:lstStyle/>
              <a:p>
                <a:r>
                  <a:rPr lang="en-US">
                    <a:noFill/>
                  </a:rPr>
                  <a:t> </a:t>
                </a:r>
              </a:p>
            </p:txBody>
          </p:sp>
        </mc:Fallback>
      </mc:AlternateContent>
    </p:spTree>
    <p:extLst>
      <p:ext uri="{BB962C8B-B14F-4D97-AF65-F5344CB8AC3E}">
        <p14:creationId xmlns:p14="http://schemas.microsoft.com/office/powerpoint/2010/main" val="416748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fad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fade">
                                      <p:cBhvr>
                                        <p:cTn id="28"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lIns="91425" tIns="91425" rIns="91425" bIns="91425" anchor="b" anchorCtr="0"/>
          <a:lstStyle/>
          <a:p>
            <a:r>
              <a:rPr lang="en-US" altLang="en-US"/>
              <a:t>Costs of Quality</a:t>
            </a:r>
          </a:p>
        </p:txBody>
      </p:sp>
      <p:sp>
        <p:nvSpPr>
          <p:cNvPr id="3" name="Text Placeholder 2"/>
          <p:cNvSpPr>
            <a:spLocks noGrp="1"/>
          </p:cNvSpPr>
          <p:nvPr>
            <p:ph type="body" idx="1"/>
          </p:nvPr>
        </p:nvSpPr>
        <p:spPr>
          <a:xfrm>
            <a:off x="633109" y="1508972"/>
            <a:ext cx="11244363" cy="1555242"/>
          </a:xfrm>
        </p:spPr>
        <p:txBody>
          <a:bodyPr lIns="91425" tIns="91425" rIns="91425" bIns="91425" anchor="t" anchorCtr="0">
            <a:noAutofit/>
          </a:bodyPr>
          <a:lstStyle/>
          <a:p>
            <a:pPr marL="0" indent="0">
              <a:buSzPts val="2400"/>
              <a:buNone/>
              <a:defRPr/>
            </a:pPr>
            <a:r>
              <a:rPr lang="en-US" sz="2800" dirty="0"/>
              <a:t>3</a:t>
            </a:r>
            <a:r>
              <a:rPr lang="en-US" dirty="0"/>
              <a:t>. </a:t>
            </a:r>
            <a:r>
              <a:rPr lang="en-US" sz="2800" dirty="0">
                <a:solidFill>
                  <a:schemeClr val="bg2">
                    <a:lumMod val="50000"/>
                  </a:schemeClr>
                </a:solidFill>
              </a:rPr>
              <a:t>Internal Failure costs</a:t>
            </a:r>
          </a:p>
          <a:p>
            <a:pPr lvl="1">
              <a:buSzPts val="2400"/>
              <a:defRPr/>
            </a:pPr>
            <a:r>
              <a:rPr lang="en-US" sz="2400" dirty="0">
                <a:solidFill>
                  <a:schemeClr val="bg2">
                    <a:lumMod val="50000"/>
                  </a:schemeClr>
                </a:solidFill>
              </a:rPr>
              <a:t>Costs resulting from </a:t>
            </a:r>
            <a:r>
              <a:rPr lang="en-US" sz="2400" dirty="0">
                <a:solidFill>
                  <a:srgbClr val="FF6600"/>
                </a:solidFill>
              </a:rPr>
              <a:t>defects</a:t>
            </a:r>
            <a:r>
              <a:rPr lang="en-US" sz="2400" dirty="0">
                <a:solidFill>
                  <a:schemeClr val="bg2">
                    <a:lumMod val="50000"/>
                  </a:schemeClr>
                </a:solidFill>
              </a:rPr>
              <a:t> that are discovered during the production of a service or product.</a:t>
            </a:r>
          </a:p>
        </p:txBody>
      </p:sp>
      <p:pic>
        <p:nvPicPr>
          <p:cNvPr id="2970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8894" y="2824421"/>
            <a:ext cx="3620785" cy="3169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ectangle 4"/>
              <p:cNvSpPr/>
              <p:nvPr/>
            </p:nvSpPr>
            <p:spPr>
              <a:xfrm>
                <a:off x="1152660" y="3070429"/>
                <a:ext cx="4572000" cy="2677656"/>
              </a:xfrm>
              <a:prstGeom prst="rect">
                <a:avLst/>
              </a:prstGeom>
            </p:spPr>
            <p:txBody>
              <a:bodyPr>
                <a:spAutoFit/>
              </a:bodyPr>
              <a:lstStyle/>
              <a:p>
                <a:pPr>
                  <a:lnSpc>
                    <a:spcPct val="150000"/>
                  </a:lnSpc>
                  <a:defRPr/>
                </a:pPr>
                <a14:m>
                  <m:oMathPara xmlns:m="http://schemas.openxmlformats.org/officeDocument/2006/math">
                    <m:oMathParaPr>
                      <m:jc m:val="left"/>
                    </m:oMathParaPr>
                    <m:oMath xmlns:m="http://schemas.openxmlformats.org/officeDocument/2006/math">
                      <m:r>
                        <a:rPr lang="en-US" sz="2800" b="1" i="1" dirty="0" smtClean="0">
                          <a:solidFill>
                            <a:srgbClr val="FF6600"/>
                          </a:solidFill>
                          <a:latin typeface="Cambria Math" panose="02040503050406030204" pitchFamily="18" charset="0"/>
                        </a:rPr>
                        <m:t>𝑫𝒆𝒇𝒆𝒄𝒕𝒔</m:t>
                      </m:r>
                      <m:r>
                        <a:rPr lang="en-US" sz="2800" i="1" dirty="0">
                          <a:solidFill>
                            <a:schemeClr val="bg2">
                              <a:lumMod val="50000"/>
                            </a:schemeClr>
                          </a:solidFill>
                          <a:latin typeface="Cambria Math" panose="02040503050406030204" pitchFamily="18" charset="0"/>
                        </a:rPr>
                        <m:t>:</m:t>
                      </m:r>
                    </m:oMath>
                  </m:oMathPara>
                </a14:m>
                <a:endParaRPr lang="en-US" sz="2800" dirty="0">
                  <a:solidFill>
                    <a:schemeClr val="bg2">
                      <a:lumMod val="50000"/>
                    </a:schemeClr>
                  </a:solidFill>
                  <a:latin typeface="+mn-lt"/>
                </a:endParaRPr>
              </a:p>
              <a:p>
                <a:pPr marL="457200" indent="-457200">
                  <a:lnSpc>
                    <a:spcPct val="150000"/>
                  </a:lnSpc>
                  <a:buFont typeface="Arial" panose="020B0604020202020204" pitchFamily="34" charset="0"/>
                  <a:buChar char="•"/>
                  <a:defRPr/>
                </a:pPr>
                <a14:m>
                  <m:oMath xmlns:m="http://schemas.openxmlformats.org/officeDocument/2006/math">
                    <m:r>
                      <a:rPr lang="en-US" sz="2800" i="1" dirty="0" smtClean="0">
                        <a:solidFill>
                          <a:schemeClr val="bg2">
                            <a:lumMod val="50000"/>
                          </a:schemeClr>
                        </a:solidFill>
                        <a:latin typeface="Cambria Math" panose="02040503050406030204" pitchFamily="18" charset="0"/>
                      </a:rPr>
                      <m:t>𝑅𝑒𝑤𝑜𝑟𝑘</m:t>
                    </m:r>
                    <m:r>
                      <a:rPr lang="en-US" sz="2800" i="1" dirty="0" smtClean="0">
                        <a:solidFill>
                          <a:schemeClr val="bg2">
                            <a:lumMod val="50000"/>
                          </a:schemeClr>
                        </a:solidFill>
                        <a:latin typeface="Cambria Math" panose="02040503050406030204" pitchFamily="18" charset="0"/>
                      </a:rPr>
                      <m:t> </m:t>
                    </m:r>
                  </m:oMath>
                </a14:m>
                <a:endParaRPr lang="en-US" sz="2800" dirty="0">
                  <a:solidFill>
                    <a:schemeClr val="bg2">
                      <a:lumMod val="50000"/>
                    </a:schemeClr>
                  </a:solidFill>
                  <a:latin typeface="+mn-lt"/>
                </a:endParaRPr>
              </a:p>
              <a:p>
                <a:pPr marL="457200" indent="-457200">
                  <a:lnSpc>
                    <a:spcPct val="150000"/>
                  </a:lnSpc>
                  <a:buFont typeface="Arial" panose="020B0604020202020204" pitchFamily="34" charset="0"/>
                  <a:buChar char="•"/>
                  <a:defRPr/>
                </a:pPr>
                <a14:m>
                  <m:oMath xmlns:m="http://schemas.openxmlformats.org/officeDocument/2006/math">
                    <m:r>
                      <a:rPr lang="en-US" sz="2800" i="1" dirty="0" smtClean="0">
                        <a:solidFill>
                          <a:schemeClr val="bg2">
                            <a:lumMod val="50000"/>
                          </a:schemeClr>
                        </a:solidFill>
                        <a:latin typeface="Cambria Math" panose="02040503050406030204" pitchFamily="18" charset="0"/>
                      </a:rPr>
                      <m:t>𝑆𝑐𝑟𝑎𝑝</m:t>
                    </m:r>
                  </m:oMath>
                </a14:m>
                <a:endParaRPr lang="en-US" sz="2800" dirty="0">
                  <a:solidFill>
                    <a:schemeClr val="bg2">
                      <a:lumMod val="50000"/>
                    </a:schemeClr>
                  </a:solidFill>
                  <a:latin typeface="+mn-lt"/>
                </a:endParaRPr>
              </a:p>
              <a:p>
                <a:pPr marL="457200" indent="-457200">
                  <a:lnSpc>
                    <a:spcPct val="150000"/>
                  </a:lnSpc>
                  <a:buFont typeface="Arial" panose="020B0604020202020204" pitchFamily="34" charset="0"/>
                  <a:buChar char="•"/>
                  <a:defRPr/>
                </a:pPr>
                <a14:m>
                  <m:oMath xmlns:m="http://schemas.openxmlformats.org/officeDocument/2006/math">
                    <m:r>
                      <a:rPr lang="en-US" sz="2800" i="1" dirty="0" smtClean="0">
                        <a:solidFill>
                          <a:schemeClr val="bg2">
                            <a:lumMod val="50000"/>
                          </a:schemeClr>
                        </a:solidFill>
                        <a:latin typeface="Cambria Math" panose="02040503050406030204" pitchFamily="18" charset="0"/>
                      </a:rPr>
                      <m:t>𝑊𝑎𝑠𝑡𝑒</m:t>
                    </m:r>
                  </m:oMath>
                </a14:m>
                <a:endParaRPr lang="en-US" sz="2800" dirty="0">
                  <a:solidFill>
                    <a:schemeClr val="bg2">
                      <a:lumMod val="50000"/>
                    </a:schemeClr>
                  </a:solidFill>
                  <a:latin typeface="+mn-lt"/>
                </a:endParaRPr>
              </a:p>
            </p:txBody>
          </p:sp>
        </mc:Choice>
        <mc:Fallback xmlns="">
          <p:sp>
            <p:nvSpPr>
              <p:cNvPr id="5" name="Rectangle 4"/>
              <p:cNvSpPr>
                <a:spLocks noRot="1" noChangeAspect="1" noMove="1" noResize="1" noEditPoints="1" noAdjustHandles="1" noChangeArrowheads="1" noChangeShapeType="1" noTextEdit="1"/>
              </p:cNvSpPr>
              <p:nvPr/>
            </p:nvSpPr>
            <p:spPr>
              <a:xfrm>
                <a:off x="1152660" y="3070429"/>
                <a:ext cx="4572000" cy="267765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3131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lIns="91425" tIns="91425" rIns="91425" bIns="91425" anchor="b" anchorCtr="0"/>
          <a:lstStyle/>
          <a:p>
            <a:r>
              <a:rPr lang="en-US" altLang="en-US"/>
              <a:t>Costs of Quality</a:t>
            </a:r>
          </a:p>
        </p:txBody>
      </p:sp>
      <p:sp>
        <p:nvSpPr>
          <p:cNvPr id="3" name="Text Placeholder 2"/>
          <p:cNvSpPr>
            <a:spLocks noGrp="1"/>
          </p:cNvSpPr>
          <p:nvPr>
            <p:ph type="body" idx="1"/>
          </p:nvPr>
        </p:nvSpPr>
        <p:spPr/>
        <p:txBody>
          <a:bodyPr lIns="91425" tIns="91425" rIns="91425" bIns="91425" anchor="t" anchorCtr="0">
            <a:noAutofit/>
          </a:bodyPr>
          <a:lstStyle/>
          <a:p>
            <a:pPr marL="0" indent="0">
              <a:buSzPts val="2400"/>
              <a:buNone/>
              <a:defRPr/>
            </a:pPr>
            <a:r>
              <a:rPr lang="en-US" sz="2800" dirty="0"/>
              <a:t>4</a:t>
            </a:r>
            <a:r>
              <a:rPr lang="en-US" dirty="0"/>
              <a:t>. </a:t>
            </a:r>
            <a:r>
              <a:rPr lang="en-US" sz="2800" dirty="0">
                <a:solidFill>
                  <a:schemeClr val="bg2">
                    <a:lumMod val="50000"/>
                  </a:schemeClr>
                </a:solidFill>
              </a:rPr>
              <a:t>External Failure costs (Worst)</a:t>
            </a:r>
          </a:p>
          <a:p>
            <a:pPr lvl="1">
              <a:buSzPts val="2400"/>
              <a:defRPr/>
            </a:pPr>
            <a:r>
              <a:rPr lang="en-US" sz="2400" dirty="0">
                <a:solidFill>
                  <a:schemeClr val="bg2">
                    <a:lumMod val="50000"/>
                  </a:schemeClr>
                </a:solidFill>
              </a:rPr>
              <a:t>Costs that arise when a defect is discovered after the customer receives the service or product</a:t>
            </a:r>
          </a:p>
        </p:txBody>
      </p:sp>
      <p:pic>
        <p:nvPicPr>
          <p:cNvPr id="3174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24919" y="2595445"/>
            <a:ext cx="3624262"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ectangle 4"/>
              <p:cNvSpPr/>
              <p:nvPr/>
            </p:nvSpPr>
            <p:spPr>
              <a:xfrm>
                <a:off x="1070043" y="3119539"/>
                <a:ext cx="7291388" cy="2862322"/>
              </a:xfrm>
              <a:prstGeom prst="rect">
                <a:avLst/>
              </a:prstGeom>
            </p:spPr>
            <p:txBody>
              <a:bodyPr>
                <a:spAutoFit/>
              </a:bodyPr>
              <a:lstStyle/>
              <a:p>
                <a:pPr algn="r">
                  <a:lnSpc>
                    <a:spcPct val="150000"/>
                  </a:lnSpc>
                  <a:defRPr/>
                </a:pPr>
                <a14:m>
                  <m:oMathPara xmlns:m="http://schemas.openxmlformats.org/officeDocument/2006/math">
                    <m:oMathParaPr>
                      <m:jc m:val="left"/>
                    </m:oMathParaPr>
                    <m:oMath xmlns:m="http://schemas.openxmlformats.org/officeDocument/2006/math">
                      <m:r>
                        <a:rPr lang="en-US" sz="2400" b="0" i="1" dirty="0" smtClean="0">
                          <a:solidFill>
                            <a:srgbClr val="FF6600"/>
                          </a:solidFill>
                          <a:latin typeface="Cambria Math" panose="02040503050406030204" pitchFamily="18" charset="0"/>
                        </a:rPr>
                        <m:t>𝐸𝑥𝑎𝑚𝑝𝑙𝑒𝑠</m:t>
                      </m:r>
                      <m:r>
                        <a:rPr lang="en-US" sz="2400" b="0" i="1" dirty="0" smtClean="0">
                          <a:solidFill>
                            <a:srgbClr val="FF6600"/>
                          </a:solidFill>
                          <a:latin typeface="Cambria Math" panose="02040503050406030204" pitchFamily="18" charset="0"/>
                        </a:rPr>
                        <m:t> </m:t>
                      </m:r>
                      <m:r>
                        <a:rPr lang="en-US" sz="2400" b="0" i="1" dirty="0" smtClean="0">
                          <a:solidFill>
                            <a:srgbClr val="FF6600"/>
                          </a:solidFill>
                          <a:latin typeface="Cambria Math" panose="02040503050406030204" pitchFamily="18" charset="0"/>
                        </a:rPr>
                        <m:t>𝐸𝑥𝑡𝑒𝑟𝑛𝑎𝑙</m:t>
                      </m:r>
                      <m:r>
                        <a:rPr lang="en-US" sz="2400" b="0" i="1" dirty="0" smtClean="0">
                          <a:solidFill>
                            <a:srgbClr val="FF6600"/>
                          </a:solidFill>
                          <a:latin typeface="Cambria Math" panose="02040503050406030204" pitchFamily="18" charset="0"/>
                        </a:rPr>
                        <m:t> </m:t>
                      </m:r>
                      <m:r>
                        <a:rPr lang="en-US" sz="2400" b="0" i="1" dirty="0" smtClean="0">
                          <a:solidFill>
                            <a:srgbClr val="FF6600"/>
                          </a:solidFill>
                          <a:latin typeface="Cambria Math" panose="02040503050406030204" pitchFamily="18" charset="0"/>
                        </a:rPr>
                        <m:t>𝐹𝑎𝑖𝑙𝑢𝑟𝑒</m:t>
                      </m:r>
                      <m:r>
                        <a:rPr lang="en-US" sz="2400" b="0" i="1" dirty="0" smtClean="0">
                          <a:solidFill>
                            <a:srgbClr val="FF6600"/>
                          </a:solidFill>
                          <a:latin typeface="Cambria Math" panose="02040503050406030204" pitchFamily="18" charset="0"/>
                        </a:rPr>
                        <m:t> </m:t>
                      </m:r>
                      <m:r>
                        <a:rPr lang="en-US" sz="2400" b="0" i="1" dirty="0" smtClean="0">
                          <a:solidFill>
                            <a:srgbClr val="FF6600"/>
                          </a:solidFill>
                          <a:latin typeface="Cambria Math" panose="02040503050406030204" pitchFamily="18" charset="0"/>
                        </a:rPr>
                        <m:t>𝑐𝑜𝑠𝑡𝑠</m:t>
                      </m:r>
                    </m:oMath>
                  </m:oMathPara>
                </a14:m>
                <a:endParaRPr lang="en-US" sz="2400" dirty="0">
                  <a:solidFill>
                    <a:schemeClr val="bg2">
                      <a:lumMod val="50000"/>
                    </a:schemeClr>
                  </a:solidFill>
                  <a:latin typeface="+mn-lt"/>
                </a:endParaRPr>
              </a:p>
              <a:p>
                <a:pPr marL="457200" indent="-457200">
                  <a:lnSpc>
                    <a:spcPct val="150000"/>
                  </a:lnSpc>
                  <a:buFont typeface="Arial" panose="020B0604020202020204" pitchFamily="34" charset="0"/>
                  <a:buChar char="•"/>
                  <a:defRPr/>
                </a:pPr>
                <a14:m>
                  <m:oMath xmlns:m="http://schemas.openxmlformats.org/officeDocument/2006/math">
                    <m:r>
                      <a:rPr lang="en-US" sz="2400" i="1" dirty="0" smtClean="0">
                        <a:solidFill>
                          <a:schemeClr val="bg2">
                            <a:lumMod val="50000"/>
                          </a:schemeClr>
                        </a:solidFill>
                        <a:latin typeface="Cambria Math" panose="02040503050406030204" pitchFamily="18" charset="0"/>
                      </a:rPr>
                      <m:t>𝑅𝑒𝑝𝑎𝑖𝑟𝑠</m:t>
                    </m:r>
                    <m:r>
                      <a:rPr lang="en-US" sz="2400" i="1" dirty="0" smtClean="0">
                        <a:solidFill>
                          <a:schemeClr val="bg2">
                            <a:lumMod val="50000"/>
                          </a:schemeClr>
                        </a:solidFill>
                        <a:latin typeface="Cambria Math" panose="02040503050406030204" pitchFamily="18" charset="0"/>
                      </a:rPr>
                      <m:t> </m:t>
                    </m:r>
                  </m:oMath>
                </a14:m>
                <a:endParaRPr lang="en-US" sz="2400" dirty="0">
                  <a:solidFill>
                    <a:schemeClr val="bg2">
                      <a:lumMod val="50000"/>
                    </a:schemeClr>
                  </a:solidFill>
                  <a:latin typeface="+mn-lt"/>
                </a:endParaRPr>
              </a:p>
              <a:p>
                <a:pPr marL="457200" indent="-457200">
                  <a:lnSpc>
                    <a:spcPct val="150000"/>
                  </a:lnSpc>
                  <a:buFont typeface="Arial" panose="020B0604020202020204" pitchFamily="34" charset="0"/>
                  <a:buChar char="•"/>
                  <a:defRPr/>
                </a:pPr>
                <a14:m>
                  <m:oMath xmlns:m="http://schemas.openxmlformats.org/officeDocument/2006/math">
                    <m:r>
                      <a:rPr lang="en-US" sz="2400" i="1" dirty="0" smtClean="0">
                        <a:solidFill>
                          <a:schemeClr val="bg2">
                            <a:lumMod val="50000"/>
                          </a:schemeClr>
                        </a:solidFill>
                        <a:latin typeface="Cambria Math" panose="02040503050406030204" pitchFamily="18" charset="0"/>
                      </a:rPr>
                      <m:t>𝐶𝑜𝑚𝑝𝑙𝑎𝑖𝑛𝑡𝑠</m:t>
                    </m:r>
                  </m:oMath>
                </a14:m>
                <a:endParaRPr lang="en-US" sz="2400" dirty="0">
                  <a:solidFill>
                    <a:schemeClr val="bg2">
                      <a:lumMod val="50000"/>
                    </a:schemeClr>
                  </a:solidFill>
                  <a:latin typeface="+mn-lt"/>
                </a:endParaRPr>
              </a:p>
              <a:p>
                <a:pPr marL="457200" indent="-457200">
                  <a:lnSpc>
                    <a:spcPct val="150000"/>
                  </a:lnSpc>
                  <a:buFont typeface="Arial" panose="020B0604020202020204" pitchFamily="34" charset="0"/>
                  <a:buChar char="•"/>
                  <a:defRPr/>
                </a:pPr>
                <a14:m>
                  <m:oMath xmlns:m="http://schemas.openxmlformats.org/officeDocument/2006/math">
                    <m:r>
                      <a:rPr lang="en-US" sz="2400" i="1" dirty="0" smtClean="0">
                        <a:solidFill>
                          <a:schemeClr val="bg2">
                            <a:lumMod val="50000"/>
                          </a:schemeClr>
                        </a:solidFill>
                        <a:latin typeface="Cambria Math" panose="02040503050406030204" pitchFamily="18" charset="0"/>
                      </a:rPr>
                      <m:t>𝑅𝑒𝑡𝑢𝑟𝑛𝑠</m:t>
                    </m:r>
                  </m:oMath>
                </a14:m>
                <a:endParaRPr lang="en-US" sz="2400" dirty="0">
                  <a:solidFill>
                    <a:schemeClr val="bg2">
                      <a:lumMod val="50000"/>
                    </a:schemeClr>
                  </a:solidFill>
                  <a:latin typeface="+mn-lt"/>
                </a:endParaRPr>
              </a:p>
              <a:p>
                <a:pPr marL="457200" indent="-457200">
                  <a:lnSpc>
                    <a:spcPct val="150000"/>
                  </a:lnSpc>
                  <a:buFont typeface="Arial" panose="020B0604020202020204" pitchFamily="34" charset="0"/>
                  <a:buChar char="•"/>
                  <a:defRPr/>
                </a:pPr>
                <a14:m>
                  <m:oMath xmlns:m="http://schemas.openxmlformats.org/officeDocument/2006/math">
                    <m:r>
                      <a:rPr lang="en-US" sz="2400" i="1" dirty="0" smtClean="0">
                        <a:solidFill>
                          <a:schemeClr val="bg2">
                            <a:lumMod val="50000"/>
                          </a:schemeClr>
                        </a:solidFill>
                        <a:latin typeface="Cambria Math" panose="02040503050406030204" pitchFamily="18" charset="0"/>
                      </a:rPr>
                      <m:t>𝑊𝑎𝑟𝑟𝑎𝑛𝑡𝑦</m:t>
                    </m:r>
                    <m:r>
                      <a:rPr lang="en-US" sz="2400" i="1" dirty="0" smtClean="0">
                        <a:solidFill>
                          <a:schemeClr val="bg2">
                            <a:lumMod val="50000"/>
                          </a:schemeClr>
                        </a:solidFill>
                        <a:latin typeface="Cambria Math" panose="02040503050406030204" pitchFamily="18" charset="0"/>
                      </a:rPr>
                      <m:t> &amp; </m:t>
                    </m:r>
                    <m:r>
                      <a:rPr lang="en-US" sz="2400" i="1" dirty="0" smtClean="0">
                        <a:solidFill>
                          <a:schemeClr val="bg2">
                            <a:lumMod val="50000"/>
                          </a:schemeClr>
                        </a:solidFill>
                        <a:latin typeface="Cambria Math" panose="02040503050406030204" pitchFamily="18" charset="0"/>
                      </a:rPr>
                      <m:t>𝐿𝑖𝑡𝑖𝑔𝑎𝑡𝑖𝑜𝑛</m:t>
                    </m:r>
                    <m:r>
                      <a:rPr lang="en-US" sz="2400" i="1" dirty="0" smtClean="0">
                        <a:solidFill>
                          <a:schemeClr val="bg2">
                            <a:lumMod val="50000"/>
                          </a:schemeClr>
                        </a:solidFill>
                        <a:latin typeface="Cambria Math" panose="02040503050406030204" pitchFamily="18" charset="0"/>
                      </a:rPr>
                      <m:t> </m:t>
                    </m:r>
                    <m:r>
                      <a:rPr lang="en-US" sz="2400" i="1" dirty="0" smtClean="0">
                        <a:solidFill>
                          <a:schemeClr val="bg2">
                            <a:lumMod val="50000"/>
                          </a:schemeClr>
                        </a:solidFill>
                        <a:latin typeface="Cambria Math" panose="02040503050406030204" pitchFamily="18" charset="0"/>
                      </a:rPr>
                      <m:t>𝐶𝑜𝑠𝑡𝑠</m:t>
                    </m:r>
                  </m:oMath>
                </a14:m>
                <a:endParaRPr lang="en-US" sz="2400" dirty="0">
                  <a:solidFill>
                    <a:schemeClr val="bg2">
                      <a:lumMod val="50000"/>
                    </a:schemeClr>
                  </a:solidFill>
                  <a:latin typeface="+mn-lt"/>
                </a:endParaRPr>
              </a:p>
            </p:txBody>
          </p:sp>
        </mc:Choice>
        <mc:Fallback xmlns="">
          <p:sp>
            <p:nvSpPr>
              <p:cNvPr id="5" name="Rectangle 4"/>
              <p:cNvSpPr>
                <a:spLocks noRot="1" noChangeAspect="1" noMove="1" noResize="1" noEditPoints="1" noAdjustHandles="1" noChangeArrowheads="1" noChangeShapeType="1" noTextEdit="1"/>
              </p:cNvSpPr>
              <p:nvPr/>
            </p:nvSpPr>
            <p:spPr>
              <a:xfrm>
                <a:off x="1070043" y="3119539"/>
                <a:ext cx="7291388" cy="2862322"/>
              </a:xfrm>
              <a:prstGeom prst="rect">
                <a:avLst/>
              </a:prstGeom>
              <a:blipFill>
                <a:blip r:embed="rId4"/>
                <a:stretch>
                  <a:fillRect l="-1171" b="-1279"/>
                </a:stretch>
              </a:blipFill>
            </p:spPr>
            <p:txBody>
              <a:bodyPr/>
              <a:lstStyle/>
              <a:p>
                <a:r>
                  <a:rPr lang="en-US">
                    <a:noFill/>
                  </a:rPr>
                  <a:t> </a:t>
                </a:r>
              </a:p>
            </p:txBody>
          </p:sp>
        </mc:Fallback>
      </mc:AlternateContent>
    </p:spTree>
    <p:extLst>
      <p:ext uri="{BB962C8B-B14F-4D97-AF65-F5344CB8AC3E}">
        <p14:creationId xmlns:p14="http://schemas.microsoft.com/office/powerpoint/2010/main" val="193110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lIns="91425" tIns="91425" rIns="91425" bIns="91425" anchor="b" anchorCtr="0"/>
          <a:lstStyle/>
          <a:p>
            <a:r>
              <a:rPr lang="en-US" altLang="en-US" dirty="0"/>
              <a:t>Costs of Quality</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lIns="91425" tIns="91425" rIns="91425" bIns="91425" anchor="t" anchorCtr="0">
                <a:noAutofit/>
              </a:bodyPr>
              <a:lstStyle/>
              <a:p>
                <a:pPr marL="0" indent="0">
                  <a:buSzPts val="2400"/>
                  <a:buNone/>
                  <a:defRPr/>
                </a:pPr>
                <a:r>
                  <a:rPr lang="en-US" sz="2800" dirty="0"/>
                  <a:t>5. Ethical Failure costs </a:t>
                </a:r>
                <a14:m>
                  <m:oMath xmlns:m="http://schemas.openxmlformats.org/officeDocument/2006/math">
                    <m:r>
                      <a:rPr lang="en-US" sz="2400" i="1" dirty="0" smtClean="0">
                        <a:latin typeface="Cambria Math" panose="02040503050406030204" pitchFamily="18" charset="0"/>
                      </a:rPr>
                      <m:t>(</m:t>
                    </m:r>
                    <m:r>
                      <a:rPr lang="en-US" sz="2400" i="1" dirty="0" smtClean="0">
                        <a:solidFill>
                          <a:srgbClr val="C00000"/>
                        </a:solidFill>
                        <a:latin typeface="Cambria Math" panose="02040503050406030204" pitchFamily="18" charset="0"/>
                      </a:rPr>
                      <m:t>𝐻𝑖𝑔h𝑒𝑠𝑡</m:t>
                    </m:r>
                    <m:r>
                      <a:rPr lang="en-US" sz="2400" i="1" dirty="0" smtClean="0">
                        <a:solidFill>
                          <a:srgbClr val="C00000"/>
                        </a:solidFill>
                        <a:latin typeface="Cambria Math" panose="02040503050406030204" pitchFamily="18" charset="0"/>
                      </a:rPr>
                      <m:t> </m:t>
                    </m:r>
                    <m:r>
                      <a:rPr lang="en-US" sz="2400" i="1" dirty="0" smtClean="0">
                        <a:solidFill>
                          <a:srgbClr val="C00000"/>
                        </a:solidFill>
                        <a:latin typeface="Cambria Math" panose="02040503050406030204" pitchFamily="18" charset="0"/>
                      </a:rPr>
                      <m:t>𝐶𝑜𝑠𝑡</m:t>
                    </m:r>
                    <m:r>
                      <a:rPr lang="en-US" sz="2400" i="1" dirty="0" smtClean="0">
                        <a:latin typeface="Cambria Math" panose="02040503050406030204" pitchFamily="18" charset="0"/>
                      </a:rPr>
                      <m:t>)</m:t>
                    </m:r>
                  </m:oMath>
                </a14:m>
                <a:endParaRPr lang="en-US" sz="2400" dirty="0"/>
              </a:p>
              <a:p>
                <a:pPr lvl="1">
                  <a:buSzPts val="2400"/>
                  <a:defRPr/>
                </a:pPr>
                <a:r>
                  <a:rPr lang="en-US" sz="2000" dirty="0">
                    <a:solidFill>
                      <a:schemeClr val="bg2">
                        <a:lumMod val="50000"/>
                      </a:schemeClr>
                    </a:solidFill>
                  </a:rPr>
                  <a:t>Societal and monetary cost associated with deceptively </a:t>
                </a:r>
                <a14:m>
                  <m:oMath xmlns:m="http://schemas.openxmlformats.org/officeDocument/2006/math">
                    <m:r>
                      <a:rPr lang="en-US" sz="2000" i="1" dirty="0" smtClean="0">
                        <a:solidFill>
                          <a:srgbClr val="C00000"/>
                        </a:solidFill>
                        <a:latin typeface="Cambria Math" panose="02040503050406030204" pitchFamily="18" charset="0"/>
                      </a:rPr>
                      <m:t>𝑝𝑎𝑠𝑠𝑖𝑛𝑔</m:t>
                    </m:r>
                    <m:r>
                      <a:rPr lang="en-US" sz="2000" i="1" dirty="0" smtClean="0">
                        <a:solidFill>
                          <a:srgbClr val="C00000"/>
                        </a:solidFill>
                        <a:latin typeface="Cambria Math" panose="02040503050406030204" pitchFamily="18" charset="0"/>
                      </a:rPr>
                      <m:t> </m:t>
                    </m:r>
                    <m:r>
                      <a:rPr lang="en-US" sz="2000" i="1" dirty="0" smtClean="0">
                        <a:solidFill>
                          <a:srgbClr val="C00000"/>
                        </a:solidFill>
                        <a:latin typeface="Cambria Math" panose="02040503050406030204" pitchFamily="18" charset="0"/>
                      </a:rPr>
                      <m:t>𝑑𝑒𝑓𝑒𝑐𝑡𝑖𝑣𝑒</m:t>
                    </m:r>
                    <m:r>
                      <a:rPr lang="en-US" sz="2000" i="1" dirty="0">
                        <a:solidFill>
                          <a:schemeClr val="bg2">
                            <a:lumMod val="50000"/>
                          </a:schemeClr>
                        </a:solidFill>
                        <a:latin typeface="Cambria Math" panose="02040503050406030204" pitchFamily="18" charset="0"/>
                      </a:rPr>
                      <m:t> </m:t>
                    </m:r>
                  </m:oMath>
                </a14:m>
                <a:r>
                  <a:rPr lang="en-US" sz="2000" dirty="0">
                    <a:solidFill>
                      <a:schemeClr val="bg2">
                        <a:lumMod val="50000"/>
                      </a:schemeClr>
                    </a:solidFill>
                  </a:rPr>
                  <a:t>services or products to internal or external customers such that it jeopardizes the well-being of stockholders, customers, employees, partners, and creditors.</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l="-1167" t="-539"/>
                </a:stretch>
              </a:blipFill>
            </p:spPr>
            <p:txBody>
              <a:bodyPr/>
              <a:lstStyle/>
              <a:p>
                <a:r>
                  <a:rPr lang="en-US">
                    <a:noFill/>
                  </a:rPr>
                  <a:t> </a:t>
                </a:r>
              </a:p>
            </p:txBody>
          </p:sp>
        </mc:Fallback>
      </mc:AlternateContent>
      <p:pic>
        <p:nvPicPr>
          <p:cNvPr id="90114"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8541" y="3345657"/>
            <a:ext cx="3867150" cy="28098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3797" name="Picture 4" descr="Image result for shifting bl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2060" y="3375027"/>
            <a:ext cx="3063875" cy="275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0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lIns="91425" tIns="91425" rIns="91425" bIns="91425" anchor="b" anchorCtr="0"/>
          <a:lstStyle/>
          <a:p>
            <a:r>
              <a:rPr lang="en-US" altLang="en-US" sz="3600" dirty="0"/>
              <a:t>Costs of Quality</a:t>
            </a:r>
          </a:p>
        </p:txBody>
      </p:sp>
      <p:sp>
        <p:nvSpPr>
          <p:cNvPr id="3" name="Text Placeholder 2"/>
          <p:cNvSpPr>
            <a:spLocks noGrp="1"/>
          </p:cNvSpPr>
          <p:nvPr>
            <p:ph type="body" idx="1"/>
          </p:nvPr>
        </p:nvSpPr>
        <p:spPr/>
        <p:txBody>
          <a:bodyPr lIns="91425" tIns="91425" rIns="91425" bIns="91425" anchor="t" anchorCtr="0">
            <a:noAutofit/>
          </a:bodyPr>
          <a:lstStyle/>
          <a:p>
            <a:pPr marL="0" indent="0">
              <a:buSzPts val="2400"/>
              <a:buNone/>
              <a:defRPr/>
            </a:pPr>
            <a:r>
              <a:rPr lang="en-US" sz="2400" dirty="0"/>
              <a:t>5. Ethical Failure costs</a:t>
            </a:r>
          </a:p>
          <a:p>
            <a:pPr lvl="1">
              <a:buSzPts val="2400"/>
              <a:defRPr/>
            </a:pPr>
            <a:r>
              <a:rPr lang="en-US" sz="2000" dirty="0">
                <a:solidFill>
                  <a:schemeClr val="bg2">
                    <a:lumMod val="50000"/>
                  </a:schemeClr>
                </a:solidFill>
              </a:rPr>
              <a:t>(Recall multiple products in 2007)</a:t>
            </a:r>
          </a:p>
        </p:txBody>
      </p:sp>
      <p:pic>
        <p:nvPicPr>
          <p:cNvPr id="3584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3994" y="2745549"/>
            <a:ext cx="4494064" cy="3182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2" descr="Related imag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2748" y="3784600"/>
            <a:ext cx="2341564" cy="234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15453" y="1312651"/>
            <a:ext cx="1249363"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4" descr="Image result for hot wheels"/>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2451" y="1248675"/>
            <a:ext cx="35655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8" name="Picture 6" descr="Image result for chines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068" y="4748953"/>
            <a:ext cx="1649412"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098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lIns="91425" tIns="91425" rIns="91425" bIns="91425" anchor="b" anchorCtr="0"/>
          <a:lstStyle/>
          <a:p>
            <a:r>
              <a:rPr lang="en-US" altLang="en-US" sz="3600" dirty="0"/>
              <a:t>Total Quality Management and 6 Sigma</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lIns="91425" tIns="91425" rIns="91425" bIns="91425" anchor="t" anchorCtr="0">
                <a:noAutofit/>
              </a:bodyPr>
              <a:lstStyle/>
              <a:p>
                <a:pPr marL="0" indent="0">
                  <a:buSzPts val="2400"/>
                  <a:buNone/>
                  <a:defRPr/>
                </a:pPr>
                <a:r>
                  <a:rPr lang="en-US" sz="2400" b="1" dirty="0"/>
                  <a:t>Total Quality Management</a:t>
                </a:r>
              </a:p>
              <a:p>
                <a:pPr lvl="1">
                  <a:buSzPts val="2400"/>
                  <a:defRPr/>
                </a:pPr>
                <a:r>
                  <a:rPr lang="en-US" sz="2400" dirty="0">
                    <a:solidFill>
                      <a:schemeClr val="bg2">
                        <a:lumMod val="50000"/>
                      </a:schemeClr>
                    </a:solidFill>
                  </a:rPr>
                  <a:t>A philosophy that stresses </a:t>
                </a:r>
                <a14:m>
                  <m:oMath xmlns:m="http://schemas.openxmlformats.org/officeDocument/2006/math">
                    <m:r>
                      <a:rPr lang="en-US" sz="2400" i="1" dirty="0" smtClean="0">
                        <a:solidFill>
                          <a:srgbClr val="C00000"/>
                        </a:solidFill>
                        <a:latin typeface="Cambria Math" panose="02040503050406030204" pitchFamily="18" charset="0"/>
                      </a:rPr>
                      <m:t>𝑡h𝑟𝑒𝑒</m:t>
                    </m:r>
                  </m:oMath>
                </a14:m>
                <a:r>
                  <a:rPr lang="en-US" sz="2400" dirty="0">
                    <a:solidFill>
                      <a:schemeClr val="bg2">
                        <a:lumMod val="50000"/>
                      </a:schemeClr>
                    </a:solidFill>
                  </a:rPr>
                  <a:t> principles for achieving high levels of process performance and quality </a:t>
                </a:r>
              </a:p>
              <a:p>
                <a:pPr marL="1200150" lvl="2" indent="-342900">
                  <a:buSzPts val="2400"/>
                  <a:defRPr/>
                </a:pPr>
                <a14:m>
                  <m:oMath xmlns:m="http://schemas.openxmlformats.org/officeDocument/2006/math">
                    <m:r>
                      <a:rPr lang="en-US" sz="2400" i="1" dirty="0" smtClean="0">
                        <a:solidFill>
                          <a:schemeClr val="tx1"/>
                        </a:solidFill>
                        <a:latin typeface="Cambria Math" panose="02040503050406030204" pitchFamily="18" charset="0"/>
                      </a:rPr>
                      <m:t>(1) </m:t>
                    </m:r>
                    <m:r>
                      <a:rPr lang="en-US" sz="2400" i="1" dirty="0" smtClean="0">
                        <a:solidFill>
                          <a:schemeClr val="tx1"/>
                        </a:solidFill>
                        <a:latin typeface="Cambria Math" panose="02040503050406030204" pitchFamily="18" charset="0"/>
                      </a:rPr>
                      <m:t>𝐶𝑢𝑠𝑡𝑜𝑚𝑒𝑟</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𝑠𝑎𝑡𝑖𝑠𝑓𝑎𝑐𝑡𝑖𝑜𝑛</m:t>
                    </m:r>
                  </m:oMath>
                </a14:m>
                <a:endParaRPr lang="en-US" sz="2400" dirty="0">
                  <a:solidFill>
                    <a:schemeClr val="tx1"/>
                  </a:solidFill>
                </a:endParaRPr>
              </a:p>
              <a:p>
                <a:pPr marL="1200150" lvl="2" indent="-342900">
                  <a:buSzPts val="2400"/>
                  <a:defRPr/>
                </a:pPr>
                <a:endParaRPr lang="en-US" sz="2400" dirty="0">
                  <a:solidFill>
                    <a:schemeClr val="tx1"/>
                  </a:solidFill>
                </a:endParaRPr>
              </a:p>
              <a:p>
                <a:pPr marL="1200150" lvl="2" indent="-342900">
                  <a:buSzPts val="2400"/>
                  <a:defRPr/>
                </a:pPr>
                <a14:m>
                  <m:oMath xmlns:m="http://schemas.openxmlformats.org/officeDocument/2006/math">
                    <m:r>
                      <a:rPr lang="en-US" sz="2400" i="1" dirty="0" smtClean="0">
                        <a:solidFill>
                          <a:schemeClr val="tx1"/>
                        </a:solidFill>
                        <a:latin typeface="Cambria Math" panose="02040503050406030204" pitchFamily="18" charset="0"/>
                      </a:rPr>
                      <m:t>(2) </m:t>
                    </m:r>
                    <m:r>
                      <a:rPr lang="en-US" sz="2400" i="1" dirty="0" smtClean="0">
                        <a:solidFill>
                          <a:schemeClr val="tx1"/>
                        </a:solidFill>
                        <a:latin typeface="Cambria Math" panose="02040503050406030204" pitchFamily="18" charset="0"/>
                      </a:rPr>
                      <m:t>𝐸𝑚𝑝𝑙𝑜𝑦𝑒𝑒</m:t>
                    </m:r>
                    <m:r>
                      <a:rPr lang="en-US" sz="2400" i="1" dirty="0" smtClean="0">
                        <a:solidFill>
                          <a:schemeClr val="tx1"/>
                        </a:solidFill>
                        <a:latin typeface="Cambria Math" panose="02040503050406030204" pitchFamily="18" charset="0"/>
                      </a:rPr>
                      <m:t> </m:t>
                    </m:r>
                    <m:r>
                      <a:rPr lang="en-US" sz="2400" i="1" dirty="0">
                        <a:solidFill>
                          <a:schemeClr val="tx1"/>
                        </a:solidFill>
                        <a:latin typeface="Cambria Math" panose="02040503050406030204" pitchFamily="18" charset="0"/>
                      </a:rPr>
                      <m:t>𝑖𝑛𝑣𝑜𝑙𝑣𝑒𝑚𝑒𝑛𝑡</m:t>
                    </m:r>
                    <m:r>
                      <a:rPr lang="en-US" sz="2400" i="1" dirty="0">
                        <a:solidFill>
                          <a:schemeClr val="tx1"/>
                        </a:solidFill>
                        <a:latin typeface="Cambria Math" panose="02040503050406030204" pitchFamily="18" charset="0"/>
                      </a:rPr>
                      <m:t>  </m:t>
                    </m:r>
                  </m:oMath>
                </a14:m>
                <a:endParaRPr lang="en-US" sz="2400" dirty="0">
                  <a:solidFill>
                    <a:schemeClr val="tx1"/>
                  </a:solidFill>
                </a:endParaRPr>
              </a:p>
              <a:p>
                <a:pPr marL="1200150" lvl="2" indent="-342900">
                  <a:buSzPts val="2400"/>
                  <a:defRPr/>
                </a:pPr>
                <a:endParaRPr lang="en-US" sz="2400" i="1" dirty="0">
                  <a:solidFill>
                    <a:schemeClr val="tx1"/>
                  </a:solidFill>
                  <a:latin typeface="Cambria Math" panose="02040503050406030204" pitchFamily="18" charset="0"/>
                </a:endParaRPr>
              </a:p>
              <a:p>
                <a:pPr marL="1200150" lvl="2" indent="-342900">
                  <a:buSzPts val="2400"/>
                  <a:defRPr/>
                </a:pPr>
                <a14:m>
                  <m:oMath xmlns:m="http://schemas.openxmlformats.org/officeDocument/2006/math">
                    <m:r>
                      <a:rPr lang="en-US" sz="2400" i="1" dirty="0" smtClean="0">
                        <a:solidFill>
                          <a:schemeClr val="tx1"/>
                        </a:solidFill>
                        <a:latin typeface="Cambria Math" panose="02040503050406030204" pitchFamily="18" charset="0"/>
                      </a:rPr>
                      <m:t>(3) </m:t>
                    </m:r>
                    <m:r>
                      <a:rPr lang="en-US" sz="2400" i="1" dirty="0" smtClean="0">
                        <a:solidFill>
                          <a:schemeClr val="tx1"/>
                        </a:solidFill>
                        <a:latin typeface="Cambria Math" panose="02040503050406030204" pitchFamily="18" charset="0"/>
                      </a:rPr>
                      <m:t>𝐶𝑜𝑛𝑡𝑖𝑛𝑢𝑜𝑢𝑠</m:t>
                    </m:r>
                    <m:r>
                      <a:rPr lang="en-US" sz="2400" i="1" dirty="0" smtClean="0">
                        <a:solidFill>
                          <a:schemeClr val="tx1"/>
                        </a:solidFill>
                        <a:latin typeface="Cambria Math" panose="02040503050406030204" pitchFamily="18" charset="0"/>
                      </a:rPr>
                      <m:t> </m:t>
                    </m:r>
                    <m:r>
                      <a:rPr lang="en-US" sz="2400" i="1" dirty="0" smtClean="0">
                        <a:solidFill>
                          <a:schemeClr val="tx1"/>
                        </a:solidFill>
                        <a:latin typeface="Cambria Math" panose="02040503050406030204" pitchFamily="18" charset="0"/>
                      </a:rPr>
                      <m:t>𝑖𝑚𝑝𝑟𝑜𝑣𝑒𝑚𝑒𝑛𝑡</m:t>
                    </m:r>
                  </m:oMath>
                </a14:m>
                <a:endParaRPr lang="en-US" sz="24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l="-889"/>
                </a:stretch>
              </a:blipFill>
            </p:spPr>
            <p:txBody>
              <a:bodyPr/>
              <a:lstStyle/>
              <a:p>
                <a:r>
                  <a:rPr lang="en-US">
                    <a:noFill/>
                  </a:rPr>
                  <a:t> </a:t>
                </a:r>
              </a:p>
            </p:txBody>
          </p:sp>
        </mc:Fallback>
      </mc:AlternateContent>
      <p:pic>
        <p:nvPicPr>
          <p:cNvPr id="38916" name="Picture 2" descr="Related imag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11089"/>
          <a:stretch>
            <a:fillRect/>
          </a:stretch>
        </p:blipFill>
        <p:spPr bwMode="auto">
          <a:xfrm>
            <a:off x="8538863" y="664737"/>
            <a:ext cx="2880160" cy="161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78025" y="5498760"/>
            <a:ext cx="30305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AutoShape 4" descr="Image result for employees involvement"/>
          <p:cNvSpPr>
            <a:spLocks noChangeAspect="1" noChangeArrowheads="1"/>
          </p:cNvSpPr>
          <p:nvPr/>
        </p:nvSpPr>
        <p:spPr bwMode="auto">
          <a:xfrm>
            <a:off x="167322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endParaRPr lang="en-US" altLang="en-US" sz="1800" b="0">
              <a:solidFill>
                <a:schemeClr val="tx1"/>
              </a:solidFill>
              <a:latin typeface="Times New Roman" panose="02020603050405020304" pitchFamily="18" charset="0"/>
            </a:endParaRPr>
          </a:p>
        </p:txBody>
      </p:sp>
      <p:pic>
        <p:nvPicPr>
          <p:cNvPr id="101382" name="Picture 6" descr="Image result for employees involv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9771" y="2791539"/>
            <a:ext cx="3264771" cy="21432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8920" name="Picture 8" descr="Image result for continuous improvement"/>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737818" y="4934824"/>
            <a:ext cx="1579811" cy="136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4068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9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3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lIns="91425" tIns="91425" rIns="91425" bIns="91425" anchor="b" anchorCtr="0"/>
          <a:lstStyle/>
          <a:p>
            <a:r>
              <a:rPr lang="en-US" altLang="en-US" dirty="0">
                <a:latin typeface="Times New Roman" panose="02020603050405020304" pitchFamily="18" charset="0"/>
                <a:cs typeface="Times New Roman" panose="02020603050405020304" pitchFamily="18" charset="0"/>
              </a:rPr>
              <a:t>Total Quality Management and Six Sigma</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758756" y="1534303"/>
                <a:ext cx="10823644" cy="1276991"/>
              </a:xfrm>
            </p:spPr>
            <p:txBody>
              <a:bodyPr lIns="91425" tIns="91425" rIns="91425" bIns="91425" anchor="t" anchorCtr="0">
                <a:noAutofit/>
              </a:bodyPr>
              <a:lstStyle/>
              <a:p>
                <a:pPr marL="0" indent="0">
                  <a:buSzPts val="2400"/>
                  <a:buNone/>
                  <a:defRPr/>
                </a:pPr>
                <a:r>
                  <a:rPr lang="en-US" sz="3200" b="1" dirty="0"/>
                  <a:t>Six Sigma</a:t>
                </a:r>
              </a:p>
              <a:p>
                <a:pPr lvl="1">
                  <a:buSzPts val="2400"/>
                  <a:defRPr/>
                </a:pPr>
                <a:r>
                  <a:rPr lang="en-US" sz="2400" dirty="0">
                    <a:solidFill>
                      <a:schemeClr val="bg2">
                        <a:lumMod val="50000"/>
                      </a:schemeClr>
                    </a:solidFill>
                  </a:rPr>
                  <a:t>A </a:t>
                </a:r>
                <a14:m>
                  <m:oMath xmlns:m="http://schemas.openxmlformats.org/officeDocument/2006/math">
                    <m:r>
                      <a:rPr lang="en-US" sz="2400" i="1" dirty="0" smtClean="0">
                        <a:solidFill>
                          <a:srgbClr val="FF0000"/>
                        </a:solidFill>
                        <a:latin typeface="Cambria Math" panose="02040503050406030204" pitchFamily="18" charset="0"/>
                      </a:rPr>
                      <m:t>𝑐𝑜𝑚𝑝𝑟𝑒h𝑒𝑛𝑠𝑖𝑣𝑒</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𝑎𝑛𝑑</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𝑓𝑙𝑒𝑥𝑖𝑏𝑙𝑒</m:t>
                    </m:r>
                  </m:oMath>
                </a14:m>
                <a:r>
                  <a:rPr lang="en-US" sz="2400" dirty="0">
                    <a:solidFill>
                      <a:schemeClr val="bg2">
                        <a:lumMod val="50000"/>
                      </a:schemeClr>
                    </a:solidFill>
                  </a:rPr>
                  <a:t> system/Methodology/Philosophy for achieving, sustaining, and maximizing business success by </a:t>
                </a:r>
                <a14:m>
                  <m:oMath xmlns:m="http://schemas.openxmlformats.org/officeDocument/2006/math">
                    <m:r>
                      <a:rPr lang="en-US" sz="2400" i="1" dirty="0" smtClean="0">
                        <a:solidFill>
                          <a:srgbClr val="FF0000"/>
                        </a:solidFill>
                        <a:latin typeface="Cambria Math" panose="02040503050406030204" pitchFamily="18" charset="0"/>
                      </a:rPr>
                      <m:t>𝑚𝑖𝑛𝑖𝑚𝑖𝑧𝑖𝑛𝑔</m:t>
                    </m:r>
                  </m:oMath>
                </a14:m>
                <a:r>
                  <a:rPr lang="en-US" sz="2400" dirty="0">
                    <a:solidFill>
                      <a:schemeClr val="bg2">
                        <a:lumMod val="50000"/>
                      </a:schemeClr>
                    </a:solidFill>
                  </a:rPr>
                  <a:t> </a:t>
                </a:r>
                <a14:m>
                  <m:oMath xmlns:m="http://schemas.openxmlformats.org/officeDocument/2006/math">
                    <m:r>
                      <a:rPr lang="en-US" sz="2400" i="1" dirty="0" smtClean="0">
                        <a:solidFill>
                          <a:schemeClr val="accent1">
                            <a:lumMod val="75000"/>
                          </a:schemeClr>
                        </a:solidFill>
                        <a:latin typeface="Cambria Math" panose="02040503050406030204" pitchFamily="18" charset="0"/>
                      </a:rPr>
                      <m:t>𝑑𝑒𝑓𝑒𝑐𝑡𝑠</m:t>
                    </m:r>
                    <m:r>
                      <a:rPr lang="en-US" sz="2400" i="1" dirty="0" smtClean="0">
                        <a:solidFill>
                          <a:schemeClr val="accent1">
                            <a:lumMod val="75000"/>
                          </a:schemeClr>
                        </a:solidFill>
                        <a:latin typeface="Cambria Math" panose="02040503050406030204" pitchFamily="18" charset="0"/>
                      </a:rPr>
                      <m:t> </m:t>
                    </m:r>
                    <m:r>
                      <a:rPr lang="en-US" sz="2400" i="1" dirty="0" smtClean="0">
                        <a:solidFill>
                          <a:schemeClr val="accent1">
                            <a:lumMod val="75000"/>
                          </a:schemeClr>
                        </a:solidFill>
                        <a:latin typeface="Cambria Math" panose="02040503050406030204" pitchFamily="18" charset="0"/>
                      </a:rPr>
                      <m:t>𝑎𝑛𝑑</m:t>
                    </m:r>
                    <m:r>
                      <a:rPr lang="en-US" sz="2400" i="1" dirty="0" smtClean="0">
                        <a:solidFill>
                          <a:schemeClr val="accent1">
                            <a:lumMod val="75000"/>
                          </a:schemeClr>
                        </a:solidFill>
                        <a:latin typeface="Cambria Math" panose="02040503050406030204" pitchFamily="18" charset="0"/>
                      </a:rPr>
                      <m:t> </m:t>
                    </m:r>
                    <m:r>
                      <a:rPr lang="en-US" sz="2400" i="1" dirty="0" smtClean="0">
                        <a:solidFill>
                          <a:schemeClr val="accent1">
                            <a:lumMod val="75000"/>
                          </a:schemeClr>
                        </a:solidFill>
                        <a:latin typeface="Cambria Math" panose="02040503050406030204" pitchFamily="18" charset="0"/>
                      </a:rPr>
                      <m:t>𝑣𝑎𝑟𝑖𝑎𝑏𝑖𝑙𝑖𝑡𝑦</m:t>
                    </m:r>
                    <m:r>
                      <a:rPr lang="en-US" sz="2400" i="1" dirty="0" smtClean="0">
                        <a:solidFill>
                          <a:schemeClr val="accent1">
                            <a:lumMod val="75000"/>
                          </a:schemeClr>
                        </a:solidFill>
                        <a:latin typeface="Cambria Math" panose="02040503050406030204" pitchFamily="18" charset="0"/>
                      </a:rPr>
                      <m:t> </m:t>
                    </m:r>
                    <m:r>
                      <a:rPr lang="en-US" sz="2400" i="1" dirty="0" smtClean="0">
                        <a:solidFill>
                          <a:schemeClr val="accent1">
                            <a:lumMod val="75000"/>
                          </a:schemeClr>
                        </a:solidFill>
                        <a:latin typeface="Cambria Math" panose="02040503050406030204" pitchFamily="18" charset="0"/>
                      </a:rPr>
                      <m:t>𝑖𝑛</m:t>
                    </m:r>
                    <m:r>
                      <a:rPr lang="en-US" sz="2400" i="1" dirty="0" smtClean="0">
                        <a:solidFill>
                          <a:schemeClr val="accent1">
                            <a:lumMod val="75000"/>
                          </a:schemeClr>
                        </a:solidFill>
                        <a:latin typeface="Cambria Math" panose="02040503050406030204" pitchFamily="18" charset="0"/>
                      </a:rPr>
                      <m:t> </m:t>
                    </m:r>
                    <m:r>
                      <a:rPr lang="en-US" sz="2400" i="1" dirty="0" smtClean="0">
                        <a:solidFill>
                          <a:schemeClr val="accent1">
                            <a:lumMod val="75000"/>
                          </a:schemeClr>
                        </a:solidFill>
                        <a:latin typeface="Cambria Math" panose="02040503050406030204" pitchFamily="18" charset="0"/>
                      </a:rPr>
                      <m:t>𝑝𝑟𝑜𝑐𝑒𝑠𝑠𝑒𝑠</m:t>
                    </m:r>
                  </m:oMath>
                </a14:m>
                <a:r>
                  <a:rPr lang="en-US" sz="2400" dirty="0">
                    <a:solidFill>
                      <a:schemeClr val="bg2">
                        <a:lumMod val="50000"/>
                      </a:schemeClr>
                    </a:solidFill>
                  </a:rPr>
                  <a:t>.</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758756" y="1534303"/>
                <a:ext cx="10823644" cy="1276991"/>
              </a:xfrm>
              <a:blipFill>
                <a:blip r:embed="rId2"/>
                <a:stretch>
                  <a:fillRect l="-1408" t="-2871" b="-52153"/>
                </a:stretch>
              </a:blipFill>
            </p:spPr>
            <p:txBody>
              <a:bodyPr/>
              <a:lstStyle/>
              <a:p>
                <a:r>
                  <a:rPr lang="en-US">
                    <a:noFill/>
                  </a:rPr>
                  <a:t> </a:t>
                </a:r>
              </a:p>
            </p:txBody>
          </p:sp>
        </mc:Fallback>
      </mc:AlternateContent>
      <p:pic>
        <p:nvPicPr>
          <p:cNvPr id="39940" name="Picture 2" descr="Image result for 6 s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128" y="3032946"/>
            <a:ext cx="2970179" cy="300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567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lIns="91425" tIns="91425" rIns="91425" bIns="91425" anchor="b" anchorCtr="0"/>
          <a:lstStyle/>
          <a:p>
            <a:r>
              <a:rPr lang="en-US" altLang="en-US" sz="3600" dirty="0"/>
              <a:t>Six Sigma</a:t>
            </a:r>
          </a:p>
        </p:txBody>
      </p:sp>
      <p:sp>
        <p:nvSpPr>
          <p:cNvPr id="40963" name="Text Placeholder 2"/>
          <p:cNvSpPr>
            <a:spLocks noGrp="1"/>
          </p:cNvSpPr>
          <p:nvPr>
            <p:ph type="body" idx="1"/>
          </p:nvPr>
        </p:nvSpPr>
        <p:spPr>
          <a:xfrm>
            <a:off x="2263302" y="5991914"/>
            <a:ext cx="8952689" cy="607978"/>
          </a:xfrm>
        </p:spPr>
        <p:txBody>
          <a:bodyPr lIns="91425" tIns="91425" rIns="91425" bIns="91425" anchor="t" anchorCtr="0"/>
          <a:lstStyle/>
          <a:p>
            <a:pPr marL="0" indent="0" algn="ctr">
              <a:buSzPts val="2400"/>
              <a:buNone/>
            </a:pPr>
            <a:r>
              <a:rPr lang="en-US" altLang="en-US" dirty="0">
                <a:solidFill>
                  <a:srgbClr val="000000"/>
                </a:solidFill>
                <a:latin typeface="Arial (Body)"/>
              </a:rPr>
              <a:t>Figure 3.3 Six Sigma Approach Focuses on Reducing Spread and Centering the Process</a:t>
            </a:r>
          </a:p>
        </p:txBody>
      </p:sp>
      <p:pic>
        <p:nvPicPr>
          <p:cNvPr id="40964" name="Picture 4" descr="The six sigma model. If the process average is okay, but there is too much variation, then the model attempts to reduce the spread. If the process variability is okay, but the process is off target, then the model attempts to center the proce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8223" y="1310377"/>
            <a:ext cx="630555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8051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lIns="91425" tIns="91425" rIns="91425" bIns="91425" anchor="b" anchorCtr="0"/>
          <a:lstStyle/>
          <a:p>
            <a:r>
              <a:rPr lang="en-US" altLang="en-US" sz="3600" dirty="0"/>
              <a:t>Total Quality Management</a:t>
            </a:r>
          </a:p>
        </p:txBody>
      </p:sp>
      <p:sp>
        <p:nvSpPr>
          <p:cNvPr id="43012" name="AutoShape 4" descr="Image result for employees involvement"/>
          <p:cNvSpPr>
            <a:spLocks noChangeAspect="1" noChangeArrowheads="1"/>
          </p:cNvSpPr>
          <p:nvPr/>
        </p:nvSpPr>
        <p:spPr bwMode="auto">
          <a:xfrm>
            <a:off x="167322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endParaRPr lang="en-US" altLang="en-US" sz="1800" b="0">
              <a:solidFill>
                <a:schemeClr val="tx1"/>
              </a:solidFill>
              <a:latin typeface="Times New Roman" panose="02020603050405020304" pitchFamily="18" charset="0"/>
            </a:endParaRPr>
          </a:p>
        </p:txBody>
      </p:sp>
      <p:pic>
        <p:nvPicPr>
          <p:cNvPr id="43013" name="Picture 8" descr="A model for total quality management has three levels represented by concentric circles listed from the center outward. Level 1: customer satisfaction. Level 2: continuous improvement and employee involvement. Level 3: process design, purchasing, benchmarking, problem-solving tools, and service or product desig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7154" y="1312651"/>
            <a:ext cx="4557692" cy="456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 Placeholder 2"/>
          <p:cNvSpPr txBox="1">
            <a:spLocks/>
          </p:cNvSpPr>
          <p:nvPr/>
        </p:nvSpPr>
        <p:spPr bwMode="auto">
          <a:xfrm>
            <a:off x="4331140" y="5943600"/>
            <a:ext cx="27658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buSzPts val="2400"/>
              <a:buFont typeface="Wingdings" panose="05000000000000000000" pitchFamily="2" charset="2"/>
              <a:buNone/>
            </a:pPr>
            <a:r>
              <a:rPr lang="en-US" altLang="en-US" sz="1600" b="0" dirty="0">
                <a:solidFill>
                  <a:srgbClr val="000000"/>
                </a:solidFill>
                <a:latin typeface="Arial (Body)"/>
              </a:rPr>
              <a:t>Figure 3.1 T</a:t>
            </a:r>
            <a:r>
              <a:rPr lang="en-US" altLang="en-US" sz="100" b="0" dirty="0">
                <a:solidFill>
                  <a:srgbClr val="000000"/>
                </a:solidFill>
                <a:latin typeface="Arial (Body)"/>
              </a:rPr>
              <a:t> </a:t>
            </a:r>
            <a:r>
              <a:rPr lang="en-US" altLang="en-US" sz="1600" b="0" dirty="0">
                <a:solidFill>
                  <a:srgbClr val="000000"/>
                </a:solidFill>
                <a:latin typeface="Arial (Body)"/>
              </a:rPr>
              <a:t>Q</a:t>
            </a:r>
            <a:r>
              <a:rPr lang="en-US" altLang="en-US" sz="100" b="0" dirty="0">
                <a:solidFill>
                  <a:srgbClr val="000000"/>
                </a:solidFill>
                <a:latin typeface="Arial (Body)"/>
              </a:rPr>
              <a:t> </a:t>
            </a:r>
            <a:r>
              <a:rPr lang="en-US" altLang="en-US" sz="1600" b="0" dirty="0">
                <a:solidFill>
                  <a:srgbClr val="000000"/>
                </a:solidFill>
                <a:latin typeface="Arial (Body)"/>
              </a:rPr>
              <a:t>M Wheel</a:t>
            </a:r>
          </a:p>
        </p:txBody>
      </p:sp>
    </p:spTree>
    <p:extLst>
      <p:ext uri="{BB962C8B-B14F-4D97-AF65-F5344CB8AC3E}">
        <p14:creationId xmlns:p14="http://schemas.microsoft.com/office/powerpoint/2010/main" val="2415156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lvl="0">
              <a:spcBef>
                <a:spcPct val="0"/>
              </a:spcBef>
              <a:buClrTx/>
            </a:pPr>
            <a:r>
              <a:rPr lang="en-US" kern="1200" dirty="0">
                <a:solidFill>
                  <a:srgbClr val="007FA3"/>
                </a:solidFill>
                <a:latin typeface="Times New Roman" panose="02020603050405020304" pitchFamily="18" charset="0"/>
                <a:ea typeface="+mj-ea"/>
                <a:cs typeface="Times New Roman" panose="02020603050405020304" pitchFamily="18" charset="0"/>
              </a:rPr>
              <a:t>Learning Objectives </a:t>
            </a:r>
            <a:r>
              <a:rPr lang="en-US" sz="2000" b="0" kern="1200" dirty="0">
                <a:solidFill>
                  <a:srgbClr val="007FA3"/>
                </a:solidFill>
                <a:latin typeface="Times New Roman" panose="02020603050405020304" pitchFamily="18" charset="0"/>
                <a:ea typeface="+mj-ea"/>
                <a:cs typeface="Times New Roman" panose="02020603050405020304" pitchFamily="18" charset="0"/>
              </a:rPr>
              <a:t>(1 of 2)</a:t>
            </a:r>
          </a:p>
        </p:txBody>
      </p:sp>
      <p:sp>
        <p:nvSpPr>
          <p:cNvPr id="3" name="Content Placeholder 2"/>
          <p:cNvSpPr>
            <a:spLocks noGrp="1"/>
          </p:cNvSpPr>
          <p:nvPr>
            <p:ph type="body" idx="1"/>
          </p:nvPr>
        </p:nvSpPr>
        <p:spPr/>
        <p:txBody>
          <a:bodyPr wrap="square" lIns="91425" tIns="91425" rIns="91425" bIns="91425" anchor="t" anchorCtr="0">
            <a:noAutofit/>
          </a:bodyPr>
          <a:lstStyle/>
          <a:p>
            <a:pPr marL="0" indent="0">
              <a:spcAft>
                <a:spcPct val="0"/>
              </a:spcAft>
              <a:buSzPts val="2400"/>
              <a:buNone/>
            </a:pPr>
            <a:r>
              <a:rPr lang="en-US" sz="2400" b="1" kern="1200" dirty="0">
                <a:solidFill>
                  <a:schemeClr val="tx2"/>
                </a:solidFill>
                <a:latin typeface="Arial (Body)"/>
                <a:ea typeface="+mn-ea"/>
                <a:cs typeface="+mn-cs"/>
              </a:rPr>
              <a:t>3.1</a:t>
            </a:r>
            <a:r>
              <a:rPr lang="en-US" sz="2400" kern="1200" dirty="0">
                <a:solidFill>
                  <a:srgbClr val="000000"/>
                </a:solidFill>
                <a:latin typeface="Arial (Body)"/>
                <a:ea typeface="+mn-ea"/>
                <a:cs typeface="+mn-cs"/>
              </a:rPr>
              <a:t> Define the </a:t>
            </a:r>
            <a:r>
              <a:rPr lang="en-US" sz="2400" i="1" kern="1200" dirty="0">
                <a:solidFill>
                  <a:srgbClr val="FF0000"/>
                </a:solidFill>
                <a:latin typeface="Arial (Body)"/>
                <a:ea typeface="+mn-ea"/>
                <a:cs typeface="+mn-cs"/>
              </a:rPr>
              <a:t>four major costs of quality</a:t>
            </a:r>
            <a:r>
              <a:rPr lang="en-US" sz="2400" kern="1200" dirty="0">
                <a:solidFill>
                  <a:srgbClr val="000000"/>
                </a:solidFill>
                <a:latin typeface="Arial (Body)"/>
                <a:ea typeface="+mn-ea"/>
                <a:cs typeface="+mn-cs"/>
              </a:rPr>
              <a:t>, and their relationship to the role of ethics in determining the overall costs of delivering products and services.</a:t>
            </a:r>
          </a:p>
          <a:p>
            <a:pPr marL="0" indent="0">
              <a:spcAft>
                <a:spcPct val="0"/>
              </a:spcAft>
              <a:buSzPts val="2400"/>
              <a:buNone/>
            </a:pPr>
            <a:r>
              <a:rPr lang="en-US" sz="2400" b="1" kern="1200" dirty="0">
                <a:solidFill>
                  <a:schemeClr val="tx2"/>
                </a:solidFill>
                <a:latin typeface="Arial (Body)"/>
                <a:ea typeface="+mn-ea"/>
                <a:cs typeface="+mn-cs"/>
              </a:rPr>
              <a:t>3.2</a:t>
            </a:r>
            <a:r>
              <a:rPr lang="en-US" sz="2400" kern="1200" dirty="0">
                <a:solidFill>
                  <a:srgbClr val="000000"/>
                </a:solidFill>
                <a:latin typeface="Arial (Body)"/>
                <a:ea typeface="+mn-ea"/>
                <a:cs typeface="+mn-cs"/>
              </a:rPr>
              <a:t> Explain the </a:t>
            </a:r>
            <a:r>
              <a:rPr lang="en-US" sz="2400" i="1" kern="1200" dirty="0">
                <a:solidFill>
                  <a:srgbClr val="FF0000"/>
                </a:solidFill>
                <a:latin typeface="Arial (Body)"/>
                <a:ea typeface="+mn-ea"/>
                <a:cs typeface="+mn-cs"/>
              </a:rPr>
              <a:t>basic principles of </a:t>
            </a:r>
            <a:r>
              <a:rPr lang="en-US" sz="2400" kern="1200" dirty="0">
                <a:solidFill>
                  <a:srgbClr val="000000"/>
                </a:solidFill>
                <a:latin typeface="Arial (Body)"/>
                <a:ea typeface="+mn-ea"/>
                <a:cs typeface="+mn-cs"/>
              </a:rPr>
              <a:t>Total Quality Management </a:t>
            </a:r>
            <a:r>
              <a:rPr lang="en-US" sz="2400" i="1" kern="1200" dirty="0">
                <a:solidFill>
                  <a:srgbClr val="FF0000"/>
                </a:solidFill>
                <a:latin typeface="Arial (Body)"/>
                <a:ea typeface="+mn-ea"/>
                <a:cs typeface="+mn-cs"/>
              </a:rPr>
              <a:t>(T</a:t>
            </a:r>
            <a:r>
              <a:rPr lang="en-US" sz="100" i="1" kern="1200" dirty="0">
                <a:solidFill>
                  <a:srgbClr val="FF0000"/>
                </a:solidFill>
                <a:latin typeface="Arial (Body)"/>
                <a:ea typeface="+mn-ea"/>
                <a:cs typeface="+mn-cs"/>
              </a:rPr>
              <a:t> </a:t>
            </a:r>
            <a:r>
              <a:rPr lang="en-US" sz="2400" i="1" kern="1200" dirty="0">
                <a:solidFill>
                  <a:srgbClr val="FF0000"/>
                </a:solidFill>
                <a:latin typeface="Arial (Body)"/>
                <a:ea typeface="+mn-ea"/>
                <a:cs typeface="+mn-cs"/>
              </a:rPr>
              <a:t>Q</a:t>
            </a:r>
            <a:r>
              <a:rPr lang="en-US" sz="100" i="1" kern="1200" dirty="0">
                <a:solidFill>
                  <a:srgbClr val="FF0000"/>
                </a:solidFill>
                <a:latin typeface="Arial (Body)"/>
                <a:ea typeface="+mn-ea"/>
                <a:cs typeface="+mn-cs"/>
              </a:rPr>
              <a:t> </a:t>
            </a:r>
            <a:r>
              <a:rPr lang="en-US" sz="2400" i="1" kern="1200" dirty="0">
                <a:solidFill>
                  <a:srgbClr val="FF0000"/>
                </a:solidFill>
                <a:latin typeface="Arial (Body)"/>
                <a:ea typeface="+mn-ea"/>
                <a:cs typeface="+mn-cs"/>
              </a:rPr>
              <a:t>M) </a:t>
            </a:r>
            <a:r>
              <a:rPr lang="en-US" sz="2400" kern="1200" dirty="0">
                <a:solidFill>
                  <a:srgbClr val="000000"/>
                </a:solidFill>
                <a:latin typeface="Arial (Body)"/>
                <a:ea typeface="+mn-ea"/>
                <a:cs typeface="+mn-cs"/>
              </a:rPr>
              <a:t>and </a:t>
            </a:r>
            <a:r>
              <a:rPr lang="en-US" sz="2400" i="1" kern="1200" dirty="0">
                <a:solidFill>
                  <a:srgbClr val="FF0000"/>
                </a:solidFill>
                <a:latin typeface="Arial (Body)"/>
                <a:ea typeface="+mn-ea"/>
                <a:cs typeface="+mn-cs"/>
              </a:rPr>
              <a:t>Six Sigma</a:t>
            </a:r>
          </a:p>
          <a:p>
            <a:pPr marL="0" indent="0">
              <a:spcAft>
                <a:spcPct val="0"/>
              </a:spcAft>
              <a:buSzPts val="2400"/>
              <a:buNone/>
            </a:pPr>
            <a:r>
              <a:rPr lang="en-US" sz="2400" b="1" kern="1200" dirty="0">
                <a:solidFill>
                  <a:schemeClr val="tx2"/>
                </a:solidFill>
                <a:latin typeface="Arial (Body)"/>
              </a:rPr>
              <a:t>3.3</a:t>
            </a:r>
            <a:r>
              <a:rPr lang="en-US" sz="2400" kern="1200" dirty="0">
                <a:solidFill>
                  <a:srgbClr val="000000"/>
                </a:solidFill>
                <a:latin typeface="Arial (Body)"/>
                <a:ea typeface="+mn-ea"/>
                <a:cs typeface="+mn-cs"/>
              </a:rPr>
              <a:t> Understand how </a:t>
            </a:r>
            <a:r>
              <a:rPr lang="en-US" sz="2400" i="1" kern="1200" dirty="0">
                <a:solidFill>
                  <a:srgbClr val="FF0000"/>
                </a:solidFill>
                <a:latin typeface="Arial (Body)"/>
                <a:ea typeface="+mn-ea"/>
                <a:cs typeface="+mn-cs"/>
              </a:rPr>
              <a:t>acceptance sampling</a:t>
            </a:r>
            <a:r>
              <a:rPr lang="en-US" sz="2400" kern="1200" dirty="0">
                <a:solidFill>
                  <a:srgbClr val="000000"/>
                </a:solidFill>
                <a:latin typeface="Arial (Body)"/>
                <a:ea typeface="+mn-ea"/>
                <a:cs typeface="+mn-cs"/>
              </a:rPr>
              <a:t> and process performance approaches interface in a supply chain.</a:t>
            </a:r>
          </a:p>
          <a:p>
            <a:pPr marL="0" indent="0">
              <a:spcAft>
                <a:spcPct val="0"/>
              </a:spcAft>
              <a:buSzPts val="2400"/>
              <a:buNone/>
            </a:pPr>
            <a:r>
              <a:rPr lang="en-US" sz="2400" b="1" kern="1200" dirty="0">
                <a:solidFill>
                  <a:schemeClr val="tx2"/>
                </a:solidFill>
                <a:latin typeface="Arial (Body)"/>
              </a:rPr>
              <a:t>3.4 </a:t>
            </a:r>
            <a:r>
              <a:rPr lang="en-US" sz="2400" kern="1200" dirty="0">
                <a:solidFill>
                  <a:srgbClr val="000000"/>
                </a:solidFill>
                <a:latin typeface="Arial (Body)"/>
                <a:ea typeface="+mn-ea"/>
                <a:cs typeface="+mn-cs"/>
              </a:rPr>
              <a:t>Describe </a:t>
            </a:r>
            <a:r>
              <a:rPr lang="en-US" sz="2400" i="1" kern="1200" dirty="0">
                <a:solidFill>
                  <a:srgbClr val="FF0000"/>
                </a:solidFill>
                <a:latin typeface="Arial (Body)"/>
                <a:ea typeface="+mn-ea"/>
                <a:cs typeface="+mn-cs"/>
              </a:rPr>
              <a:t>how to construct process control charts</a:t>
            </a:r>
            <a:r>
              <a:rPr lang="en-US" sz="2400" kern="1200" dirty="0">
                <a:solidFill>
                  <a:srgbClr val="000000"/>
                </a:solidFill>
                <a:latin typeface="Arial (Body)"/>
                <a:ea typeface="+mn-ea"/>
                <a:cs typeface="+mn-cs"/>
              </a:rPr>
              <a:t> and use them to determine whether a process is out of statistical control.</a:t>
            </a:r>
          </a:p>
        </p:txBody>
      </p:sp>
    </p:spTree>
    <p:extLst>
      <p:ext uri="{BB962C8B-B14F-4D97-AF65-F5344CB8AC3E}">
        <p14:creationId xmlns:p14="http://schemas.microsoft.com/office/powerpoint/2010/main" val="328616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lIns="91425" tIns="91425" rIns="91425" bIns="91425" anchor="b" anchorCtr="0"/>
          <a:lstStyle/>
          <a:p>
            <a:r>
              <a:rPr lang="en-US" altLang="en-US" sz="3600" dirty="0"/>
              <a:t>Total Quality Management</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lIns="91425" tIns="91425" rIns="91425" bIns="91425" anchor="t" anchorCtr="0">
                <a:noAutofit/>
              </a:bodyPr>
              <a:lstStyle/>
              <a:p>
                <a:pPr marL="0" indent="0">
                  <a:buSzPts val="2400"/>
                  <a:buNone/>
                  <a:defRPr/>
                </a:pPr>
                <a:r>
                  <a:rPr lang="en-US" sz="2800" b="1" dirty="0"/>
                  <a:t>Customer Satisfaction</a:t>
                </a:r>
              </a:p>
              <a:p>
                <a:pPr lvl="1">
                  <a:buSzPts val="2400"/>
                  <a:defRPr/>
                </a:pPr>
                <a:r>
                  <a:rPr lang="en-US" sz="2200" dirty="0">
                    <a:solidFill>
                      <a:schemeClr val="bg2">
                        <a:lumMod val="50000"/>
                      </a:schemeClr>
                    </a:solidFill>
                  </a:rPr>
                  <a:t>Customers, internal or external, are satisfied when their expectations regarding a service or product have been met or exceeded. </a:t>
                </a:r>
              </a:p>
              <a:p>
                <a:pPr marL="741553" lvl="1" indent="-284353">
                  <a:buSzPts val="2400"/>
                  <a:defRPr/>
                </a:pPr>
                <a14:m>
                  <m:oMath xmlns:m="http://schemas.openxmlformats.org/officeDocument/2006/math">
                    <m:r>
                      <a:rPr lang="en-US" sz="2000" i="1" dirty="0" smtClean="0">
                        <a:solidFill>
                          <a:schemeClr val="bg2">
                            <a:lumMod val="50000"/>
                          </a:schemeClr>
                        </a:solidFill>
                        <a:latin typeface="Cambria Math" panose="02040503050406030204" pitchFamily="18" charset="0"/>
                      </a:rPr>
                      <m:t>𝐶𝑜𝑛𝑓𝑜𝑟𝑚𝑎𝑛𝑐𝑒</m:t>
                    </m:r>
                    <m:r>
                      <a:rPr lang="en-US" sz="2000" i="1" dirty="0" smtClean="0">
                        <a:solidFill>
                          <a:schemeClr val="bg2">
                            <a:lumMod val="50000"/>
                          </a:schemeClr>
                        </a:solidFill>
                        <a:latin typeface="Cambria Math" panose="02040503050406030204" pitchFamily="18" charset="0"/>
                      </a:rPr>
                      <m:t> </m:t>
                    </m:r>
                    <m:r>
                      <a:rPr lang="en-US" sz="2000" i="1" dirty="0">
                        <a:solidFill>
                          <a:schemeClr val="bg2">
                            <a:lumMod val="50000"/>
                          </a:schemeClr>
                        </a:solidFill>
                        <a:latin typeface="Cambria Math" panose="02040503050406030204" pitchFamily="18" charset="0"/>
                      </a:rPr>
                      <m:t>𝑡𝑜</m:t>
                    </m:r>
                    <m:r>
                      <a:rPr lang="en-US" sz="2000" i="1" dirty="0">
                        <a:solidFill>
                          <a:schemeClr val="bg2">
                            <a:lumMod val="50000"/>
                          </a:schemeClr>
                        </a:solidFill>
                        <a:latin typeface="Cambria Math" panose="02040503050406030204" pitchFamily="18" charset="0"/>
                      </a:rPr>
                      <m:t> </m:t>
                    </m:r>
                    <m:r>
                      <a:rPr lang="en-US" sz="2000" i="1" dirty="0">
                        <a:solidFill>
                          <a:schemeClr val="bg2">
                            <a:lumMod val="50000"/>
                          </a:schemeClr>
                        </a:solidFill>
                        <a:latin typeface="Cambria Math" panose="02040503050406030204" pitchFamily="18" charset="0"/>
                      </a:rPr>
                      <m:t>𝑆𝑝𝑒𝑐𝑖𝑓𝑖𝑐𝑎𝑡𝑖𝑜𝑛𝑠</m:t>
                    </m:r>
                  </m:oMath>
                </a14:m>
                <a:endParaRPr lang="en-US" sz="2000" dirty="0">
                  <a:solidFill>
                    <a:schemeClr val="bg2">
                      <a:lumMod val="50000"/>
                    </a:schemeClr>
                  </a:solidFill>
                </a:endParaRPr>
              </a:p>
              <a:p>
                <a:pPr marL="741553" lvl="1" indent="-284353">
                  <a:buSzPts val="2400"/>
                  <a:defRPr/>
                </a:pPr>
                <a14:m>
                  <m:oMath xmlns:m="http://schemas.openxmlformats.org/officeDocument/2006/math">
                    <m:r>
                      <a:rPr lang="en-US" sz="2000" i="1" dirty="0" smtClean="0">
                        <a:solidFill>
                          <a:schemeClr val="bg2">
                            <a:lumMod val="50000"/>
                          </a:schemeClr>
                        </a:solidFill>
                        <a:latin typeface="Cambria Math" panose="02040503050406030204" pitchFamily="18" charset="0"/>
                      </a:rPr>
                      <m:t>𝑉𝑎𝑙𝑢𝑒</m:t>
                    </m:r>
                  </m:oMath>
                </a14:m>
                <a:endParaRPr lang="en-US" sz="2000" dirty="0">
                  <a:solidFill>
                    <a:schemeClr val="bg2">
                      <a:lumMod val="50000"/>
                    </a:schemeClr>
                  </a:solidFill>
                </a:endParaRPr>
              </a:p>
              <a:p>
                <a:pPr marL="741553" lvl="1" indent="-284353">
                  <a:buSzPts val="2400"/>
                  <a:defRPr/>
                </a:pPr>
                <a14:m>
                  <m:oMath xmlns:m="http://schemas.openxmlformats.org/officeDocument/2006/math">
                    <m:r>
                      <a:rPr lang="en-US" sz="2000" i="1" dirty="0" smtClean="0">
                        <a:solidFill>
                          <a:schemeClr val="bg2">
                            <a:lumMod val="50000"/>
                          </a:schemeClr>
                        </a:solidFill>
                        <a:latin typeface="Cambria Math" panose="02040503050406030204" pitchFamily="18" charset="0"/>
                      </a:rPr>
                      <m:t>𝐹𝑖𝑡𝑛𝑒𝑠𝑠</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𝑓𝑜𝑟</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𝑈𝑠𝑒</m:t>
                    </m:r>
                  </m:oMath>
                </a14:m>
                <a:endParaRPr lang="en-US" sz="2000" dirty="0">
                  <a:solidFill>
                    <a:schemeClr val="bg2">
                      <a:lumMod val="50000"/>
                    </a:schemeClr>
                  </a:solidFill>
                </a:endParaRPr>
              </a:p>
              <a:p>
                <a:pPr marL="741553" lvl="1" indent="-284353">
                  <a:buSzPts val="2400"/>
                  <a:defRPr/>
                </a:pPr>
                <a14:m>
                  <m:oMath xmlns:m="http://schemas.openxmlformats.org/officeDocument/2006/math">
                    <m:r>
                      <a:rPr lang="en-US" sz="2000" i="1" dirty="0" smtClean="0">
                        <a:solidFill>
                          <a:schemeClr val="bg2">
                            <a:lumMod val="50000"/>
                          </a:schemeClr>
                        </a:solidFill>
                        <a:latin typeface="Cambria Math" panose="02040503050406030204" pitchFamily="18" charset="0"/>
                      </a:rPr>
                      <m:t>𝑆𝑢𝑝𝑝𝑜𝑟𝑡</m:t>
                    </m:r>
                  </m:oMath>
                </a14:m>
                <a:endParaRPr lang="en-US" sz="2000" dirty="0">
                  <a:solidFill>
                    <a:schemeClr val="bg2">
                      <a:lumMod val="50000"/>
                    </a:schemeClr>
                  </a:solidFill>
                </a:endParaRPr>
              </a:p>
              <a:p>
                <a:pPr marL="741553" lvl="1" indent="-284353">
                  <a:buSzPts val="2400"/>
                  <a:defRPr/>
                </a:pPr>
                <a14:m>
                  <m:oMath xmlns:m="http://schemas.openxmlformats.org/officeDocument/2006/math">
                    <m:r>
                      <a:rPr lang="en-US" sz="2000" i="1" dirty="0" smtClean="0">
                        <a:solidFill>
                          <a:schemeClr val="bg2">
                            <a:lumMod val="50000"/>
                          </a:schemeClr>
                        </a:solidFill>
                        <a:latin typeface="Cambria Math" panose="02040503050406030204" pitchFamily="18" charset="0"/>
                      </a:rPr>
                      <m:t>𝑃𝑠𝑦𝑐h𝑜𝑙𝑜𝑔𝑖𝑐𝑎𝑙</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𝐼𝑚𝑝𝑟𝑒𝑠𝑠𝑖𝑜𝑛𝑠</m:t>
                    </m:r>
                  </m:oMath>
                </a14:m>
                <a:endParaRPr lang="en-US" sz="2000" dirty="0">
                  <a:solidFill>
                    <a:schemeClr val="bg2">
                      <a:lumMod val="50000"/>
                    </a:schemeClr>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3"/>
                <a:stretch>
                  <a:fillRect l="-1167" t="-539" r="-1000"/>
                </a:stretch>
              </a:blipFill>
            </p:spPr>
            <p:txBody>
              <a:bodyPr/>
              <a:lstStyle/>
              <a:p>
                <a:r>
                  <a:rPr lang="en-US">
                    <a:noFill/>
                  </a:rPr>
                  <a:t> </a:t>
                </a:r>
              </a:p>
            </p:txBody>
          </p:sp>
        </mc:Fallback>
      </mc:AlternateContent>
      <p:pic>
        <p:nvPicPr>
          <p:cNvPr id="4506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61150" y="1482726"/>
            <a:ext cx="30305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2535" y="3235113"/>
            <a:ext cx="4000504" cy="200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ectangle 4"/>
              <p:cNvSpPr/>
              <p:nvPr/>
            </p:nvSpPr>
            <p:spPr>
              <a:xfrm>
                <a:off x="2005012" y="5419525"/>
                <a:ext cx="8181975" cy="7080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14:m>
                  <m:oMathPara xmlns:m="http://schemas.openxmlformats.org/officeDocument/2006/math">
                    <m:oMathParaPr>
                      <m:jc m:val="centerGroup"/>
                    </m:oMathParaPr>
                    <m:oMath xmlns:m="http://schemas.openxmlformats.org/officeDocument/2006/math">
                      <m:r>
                        <a:rPr lang="en-US" sz="2000" i="1" dirty="0" smtClean="0">
                          <a:solidFill>
                            <a:schemeClr val="bg2">
                              <a:lumMod val="50000"/>
                            </a:schemeClr>
                          </a:solidFill>
                          <a:latin typeface="Cambria Math" panose="02040503050406030204" pitchFamily="18" charset="0"/>
                        </a:rPr>
                        <m:t>𝐴𝑡𝑡𝑎𝑖𝑛𝑖𝑛𝑔</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𝑞𝑢𝑎𝑙𝑖𝑡𝑦</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𝑖𝑛</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𝑎𝑙𝑙</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𝑎𝑟𝑒𝑎𝑠</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𝑜𝑓</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𝑎</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𝑏𝑢𝑠𝑖𝑛𝑒𝑠𝑠</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𝑖𝑠</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𝑎</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𝑑𝑖𝑓𝑓𝑖𝑐𝑢𝑙𝑡</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𝑡𝑎𝑠𝑘</m:t>
                      </m:r>
                    </m:oMath>
                  </m:oMathPara>
                </a14:m>
                <a:endParaRPr lang="en-US" sz="2000" dirty="0">
                  <a:solidFill>
                    <a:schemeClr val="bg2">
                      <a:lumMod val="50000"/>
                    </a:schemeClr>
                  </a:solidFill>
                  <a:latin typeface="+mn-lt"/>
                </a:endParaRPr>
              </a:p>
              <a:p>
                <a:pPr>
                  <a:defRPr/>
                </a:pPr>
                <a14:m>
                  <m:oMathPara xmlns:m="http://schemas.openxmlformats.org/officeDocument/2006/math">
                    <m:oMathParaPr>
                      <m:jc m:val="centerGroup"/>
                    </m:oMathParaPr>
                    <m:oMath xmlns:m="http://schemas.openxmlformats.org/officeDocument/2006/math">
                      <m:r>
                        <a:rPr lang="en-US" sz="2000" i="1" dirty="0" smtClean="0">
                          <a:solidFill>
                            <a:schemeClr val="bg2">
                              <a:lumMod val="50000"/>
                            </a:schemeClr>
                          </a:solidFill>
                          <a:latin typeface="Cambria Math" panose="02040503050406030204" pitchFamily="18" charset="0"/>
                        </a:rPr>
                        <m:t>𝐶𝑜𝑛𝑠𝑢𝑚𝑒𝑟𝑠</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𝑐𝑜𝑛𝑡𝑖𝑛𝑢𝑜𝑢𝑠𝑙𝑦</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𝑐h𝑎𝑛𝑔𝑒</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𝑡h𝑒𝑖𝑟</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𝑝𝑒𝑟𝑐𝑒𝑝𝑡𝑖𝑜𝑛𝑠</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𝑜𝑓</m:t>
                      </m:r>
                      <m:r>
                        <a:rPr lang="en-US" sz="2000" i="1" dirty="0" smtClean="0">
                          <a:solidFill>
                            <a:schemeClr val="bg2">
                              <a:lumMod val="50000"/>
                            </a:schemeClr>
                          </a:solidFill>
                          <a:latin typeface="Cambria Math" panose="02040503050406030204" pitchFamily="18" charset="0"/>
                        </a:rPr>
                        <m:t> </m:t>
                      </m:r>
                      <m:r>
                        <a:rPr lang="en-US" sz="2000" i="1" dirty="0" smtClean="0">
                          <a:solidFill>
                            <a:schemeClr val="bg2">
                              <a:lumMod val="50000"/>
                            </a:schemeClr>
                          </a:solidFill>
                          <a:latin typeface="Cambria Math" panose="02040503050406030204" pitchFamily="18" charset="0"/>
                        </a:rPr>
                        <m:t>𝑞𝑢𝑎𝑙𝑖𝑡𝑦</m:t>
                      </m:r>
                      <m:r>
                        <a:rPr lang="en-US" sz="2000" i="1" dirty="0" smtClean="0">
                          <a:solidFill>
                            <a:schemeClr val="bg2">
                              <a:lumMod val="50000"/>
                            </a:schemeClr>
                          </a:solidFill>
                          <a:latin typeface="Cambria Math" panose="02040503050406030204" pitchFamily="18" charset="0"/>
                        </a:rPr>
                        <m:t> </m:t>
                      </m:r>
                    </m:oMath>
                  </m:oMathPara>
                </a14:m>
                <a:endParaRPr lang="en-US" sz="2000" dirty="0">
                  <a:solidFill>
                    <a:schemeClr val="bg2">
                      <a:lumMod val="50000"/>
                    </a:schemeClr>
                  </a:solidFill>
                  <a:latin typeface="+mn-lt"/>
                </a:endParaRPr>
              </a:p>
            </p:txBody>
          </p:sp>
        </mc:Choice>
        <mc:Fallback xmlns="">
          <p:sp>
            <p:nvSpPr>
              <p:cNvPr id="5" name="Rectangle 4"/>
              <p:cNvSpPr>
                <a:spLocks noRot="1" noChangeAspect="1" noMove="1" noResize="1" noEditPoints="1" noAdjustHandles="1" noChangeArrowheads="1" noChangeShapeType="1" noTextEdit="1"/>
              </p:cNvSpPr>
              <p:nvPr/>
            </p:nvSpPr>
            <p:spPr>
              <a:xfrm>
                <a:off x="2005012" y="5419525"/>
                <a:ext cx="8181975" cy="708025"/>
              </a:xfrm>
              <a:prstGeom prst="rect">
                <a:avLst/>
              </a:prstGeom>
              <a:blipFill>
                <a:blip r:embed="rId6"/>
                <a:stretch>
                  <a:fillRect b="-7500"/>
                </a:stretch>
              </a:blipFill>
            </p:spPr>
            <p:txBody>
              <a:bodyPr/>
              <a:lstStyle/>
              <a:p>
                <a:r>
                  <a:rPr lang="en-US">
                    <a:noFill/>
                  </a:rPr>
                  <a:t> </a:t>
                </a:r>
              </a:p>
            </p:txBody>
          </p:sp>
        </mc:Fallback>
      </mc:AlternateContent>
    </p:spTree>
    <p:extLst>
      <p:ext uri="{BB962C8B-B14F-4D97-AF65-F5344CB8AC3E}">
        <p14:creationId xmlns:p14="http://schemas.microsoft.com/office/powerpoint/2010/main" val="232915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lIns="91425" tIns="91425" rIns="91425" bIns="91425" anchor="b" anchorCtr="0"/>
          <a:lstStyle/>
          <a:p>
            <a:r>
              <a:rPr lang="en-US" altLang="en-US" sz="3600" dirty="0"/>
              <a:t>Total Quality Management</a:t>
            </a:r>
          </a:p>
        </p:txBody>
      </p:sp>
      <p:sp>
        <p:nvSpPr>
          <p:cNvPr id="3" name="Text Placeholder 2"/>
          <p:cNvSpPr>
            <a:spLocks noGrp="1"/>
          </p:cNvSpPr>
          <p:nvPr>
            <p:ph type="body" idx="1"/>
          </p:nvPr>
        </p:nvSpPr>
        <p:spPr>
          <a:xfrm>
            <a:off x="609600" y="1600201"/>
            <a:ext cx="7143239" cy="4525963"/>
          </a:xfrm>
        </p:spPr>
        <p:txBody>
          <a:bodyPr lIns="91425" tIns="91425" rIns="91425" bIns="91425" anchor="t" anchorCtr="0">
            <a:noAutofit/>
          </a:bodyPr>
          <a:lstStyle/>
          <a:p>
            <a:pPr marL="0" indent="0">
              <a:buSzPts val="2400"/>
              <a:buNone/>
              <a:defRPr/>
            </a:pPr>
            <a:r>
              <a:rPr lang="en-US" sz="2800" b="1" dirty="0"/>
              <a:t>Employee Involvement</a:t>
            </a:r>
          </a:p>
          <a:p>
            <a:pPr marL="254203" indent="-284353">
              <a:buSzPts val="2400"/>
              <a:defRPr/>
            </a:pPr>
            <a:r>
              <a:rPr lang="en-US" sz="2400" dirty="0">
                <a:solidFill>
                  <a:schemeClr val="bg2">
                    <a:lumMod val="50000"/>
                  </a:schemeClr>
                </a:solidFill>
              </a:rPr>
              <a:t>Cultural Change</a:t>
            </a:r>
          </a:p>
          <a:p>
            <a:pPr marL="741553" lvl="1" indent="-284353">
              <a:buSzPts val="2400"/>
              <a:defRPr/>
            </a:pPr>
            <a:r>
              <a:rPr lang="en-US" sz="2400" dirty="0">
                <a:solidFill>
                  <a:schemeClr val="accent2">
                    <a:lumMod val="50000"/>
                  </a:schemeClr>
                </a:solidFill>
                <a:latin typeface="Arial (Body)"/>
              </a:rPr>
              <a:t>Quality at the Source</a:t>
            </a:r>
          </a:p>
          <a:p>
            <a:pPr marL="1141603" lvl="2" indent="-284353">
              <a:buSzPts val="2400"/>
              <a:defRPr/>
            </a:pPr>
            <a:r>
              <a:rPr lang="en-US" sz="2400" dirty="0">
                <a:solidFill>
                  <a:schemeClr val="tx2">
                    <a:lumMod val="50000"/>
                  </a:schemeClr>
                </a:solidFill>
                <a:latin typeface="Arial (Body)"/>
              </a:rPr>
              <a:t>A philosophy whereby defects are caught and corrected where they were created</a:t>
            </a:r>
            <a:endParaRPr lang="en-US" sz="2400" dirty="0">
              <a:solidFill>
                <a:schemeClr val="accent2">
                  <a:lumMod val="50000"/>
                </a:schemeClr>
              </a:solidFill>
              <a:latin typeface="Arial (Body)"/>
            </a:endParaRPr>
          </a:p>
          <a:p>
            <a:pPr marL="254203" lvl="1" indent="-284353">
              <a:spcBef>
                <a:spcPts val="1500"/>
              </a:spcBef>
              <a:buSzPts val="2400"/>
              <a:buFont typeface="Arial" panose="020B0604020202020204" pitchFamily="34" charset="0"/>
              <a:buChar char="•"/>
              <a:tabLst>
                <a:tab pos="176213" algn="l"/>
              </a:tabLst>
              <a:defRPr/>
            </a:pPr>
            <a:r>
              <a:rPr lang="en-US" sz="2400" dirty="0">
                <a:solidFill>
                  <a:schemeClr val="bg2">
                    <a:lumMod val="50000"/>
                  </a:schemeClr>
                </a:solidFill>
              </a:rPr>
              <a:t>Teams</a:t>
            </a:r>
          </a:p>
          <a:p>
            <a:pPr marL="741553" lvl="1" indent="-284353">
              <a:buSzPts val="2400"/>
              <a:tabLst>
                <a:tab pos="176213" algn="l"/>
              </a:tabLst>
              <a:defRPr/>
            </a:pPr>
            <a:r>
              <a:rPr lang="en-US" sz="2400" dirty="0">
                <a:solidFill>
                  <a:schemeClr val="accent2">
                    <a:lumMod val="50000"/>
                  </a:schemeClr>
                </a:solidFill>
                <a:latin typeface="Arial (Body)"/>
              </a:rPr>
              <a:t>Employee Empowerment</a:t>
            </a:r>
          </a:p>
          <a:p>
            <a:pPr marL="1144778" lvl="2" indent="-230378">
              <a:buSzPts val="2400"/>
              <a:defRPr/>
            </a:pPr>
            <a:r>
              <a:rPr lang="en-US" sz="2400" dirty="0">
                <a:solidFill>
                  <a:schemeClr val="tx2">
                    <a:lumMod val="50000"/>
                  </a:schemeClr>
                </a:solidFill>
                <a:latin typeface="Arial (Body)"/>
              </a:rPr>
              <a:t>Problem-solving teams</a:t>
            </a:r>
          </a:p>
          <a:p>
            <a:pPr marL="1144778" lvl="2" indent="-230378">
              <a:buSzPts val="2400"/>
              <a:defRPr/>
            </a:pPr>
            <a:r>
              <a:rPr lang="en-US" sz="2400" dirty="0">
                <a:solidFill>
                  <a:schemeClr val="tx2">
                    <a:lumMod val="50000"/>
                  </a:schemeClr>
                </a:solidFill>
                <a:latin typeface="Arial (Body)"/>
              </a:rPr>
              <a:t>Special-purpose teams</a:t>
            </a:r>
          </a:p>
        </p:txBody>
      </p:sp>
      <p:pic>
        <p:nvPicPr>
          <p:cNvPr id="4710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2839" y="1928801"/>
            <a:ext cx="3924237" cy="224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4" descr="Image result for employees empower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9522" y="4270443"/>
            <a:ext cx="2051183" cy="200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014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10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lIns="91425" tIns="91425" rIns="91425" bIns="91425" anchor="b" anchorCtr="0"/>
          <a:lstStyle/>
          <a:p>
            <a:r>
              <a:rPr lang="en-US" altLang="en-US" sz="3600" dirty="0"/>
              <a:t>Total Quality Management</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17123" y="1501877"/>
                <a:ext cx="7743217" cy="4743280"/>
              </a:xfrm>
            </p:spPr>
            <p:txBody>
              <a:bodyPr lIns="91425" tIns="91425" rIns="91425" bIns="91425" anchor="t" anchorCtr="0">
                <a:noAutofit/>
              </a:bodyPr>
              <a:lstStyle/>
              <a:p>
                <a:pPr marL="0" indent="0">
                  <a:buSzPts val="2400"/>
                  <a:buNone/>
                  <a:defRPr/>
                </a:pPr>
                <a:r>
                  <a:rPr lang="en-US" sz="2400" b="1" dirty="0"/>
                  <a:t>Continuous Improvement (</a:t>
                </a:r>
                <a14:m>
                  <m:oMath xmlns:m="http://schemas.openxmlformats.org/officeDocument/2006/math">
                    <m:r>
                      <a:rPr lang="en-US" sz="2400" b="0" i="1" dirty="0" smtClean="0">
                        <a:solidFill>
                          <a:srgbClr val="FF6600"/>
                        </a:solidFill>
                        <a:latin typeface="Cambria Math" panose="02040503050406030204" pitchFamily="18" charset="0"/>
                      </a:rPr>
                      <m:t>𝑂𝑤𝑛𝑒𝑟𝑠h𝑖𝑝</m:t>
                    </m:r>
                  </m:oMath>
                </a14:m>
                <a:r>
                  <a:rPr lang="en-US" sz="2400" b="1" dirty="0"/>
                  <a:t>)</a:t>
                </a:r>
              </a:p>
              <a:p>
                <a:pPr lvl="1">
                  <a:buSzPts val="2400"/>
                  <a:defRPr/>
                </a:pPr>
                <a:r>
                  <a:rPr lang="en-US" sz="2600" dirty="0">
                    <a:solidFill>
                      <a:schemeClr val="bg2">
                        <a:lumMod val="50000"/>
                      </a:schemeClr>
                    </a:solidFill>
                  </a:rPr>
                  <a:t>The philosophy of continually seeking ways to improve processes. </a:t>
                </a:r>
              </a:p>
              <a:p>
                <a:pPr marL="1141603" lvl="2" indent="-284353">
                  <a:buSzPts val="2400"/>
                  <a:defRPr/>
                </a:pPr>
                <a:r>
                  <a:rPr lang="en-US" sz="2600" dirty="0">
                    <a:solidFill>
                      <a:schemeClr val="bg2">
                        <a:lumMod val="50000"/>
                      </a:schemeClr>
                    </a:solidFill>
                  </a:rPr>
                  <a:t>Kaizen</a:t>
                </a:r>
              </a:p>
              <a:p>
                <a:pPr marL="1141603" lvl="2" indent="-284353">
                  <a:buSzPts val="2400"/>
                  <a:defRPr/>
                </a:pPr>
                <a:r>
                  <a:rPr lang="en-US" sz="2600" dirty="0">
                    <a:solidFill>
                      <a:schemeClr val="bg2">
                        <a:lumMod val="50000"/>
                      </a:schemeClr>
                    </a:solidFill>
                  </a:rPr>
                  <a:t>Problem-solving tools (</a:t>
                </a:r>
                <a14:m>
                  <m:oMath xmlns:m="http://schemas.openxmlformats.org/officeDocument/2006/math">
                    <m:r>
                      <a:rPr lang="en-US" sz="2600" i="1" dirty="0" smtClean="0">
                        <a:solidFill>
                          <a:srgbClr val="FF6600"/>
                        </a:solidFill>
                        <a:latin typeface="Cambria Math" panose="02040503050406030204" pitchFamily="18" charset="0"/>
                      </a:rPr>
                      <m:t>𝑆𝑃𝐶</m:t>
                    </m:r>
                    <m:r>
                      <a:rPr lang="en-US" sz="2600" i="1" dirty="0" smtClean="0">
                        <a:solidFill>
                          <a:srgbClr val="FF6600"/>
                        </a:solidFill>
                        <a:latin typeface="Cambria Math" panose="02040503050406030204" pitchFamily="18" charset="0"/>
                      </a:rPr>
                      <m:t> </m:t>
                    </m:r>
                    <m:r>
                      <a:rPr lang="en-US" sz="2600" i="1" dirty="0" smtClean="0">
                        <a:solidFill>
                          <a:srgbClr val="FF6600"/>
                        </a:solidFill>
                        <a:latin typeface="Cambria Math" panose="02040503050406030204" pitchFamily="18" charset="0"/>
                      </a:rPr>
                      <m:t>𝑡𝑜𝑜𝑙𝑠</m:t>
                    </m:r>
                  </m:oMath>
                </a14:m>
                <a:r>
                  <a:rPr lang="en-US" sz="2600" dirty="0">
                    <a:solidFill>
                      <a:schemeClr val="bg2">
                        <a:lumMod val="50000"/>
                      </a:schemeClr>
                    </a:solidFill>
                  </a:rPr>
                  <a:t>)</a:t>
                </a:r>
              </a:p>
              <a:p>
                <a:pPr marL="1141603" lvl="2" indent="-284353">
                  <a:buSzPts val="2400"/>
                  <a:defRPr/>
                </a:pPr>
                <a:r>
                  <a:rPr lang="en-US" sz="2600" dirty="0">
                    <a:solidFill>
                      <a:srgbClr val="FF6600"/>
                    </a:solidFill>
                  </a:rPr>
                  <a:t>P</a:t>
                </a:r>
                <a:r>
                  <a:rPr lang="en-US" sz="2600" dirty="0">
                    <a:solidFill>
                      <a:schemeClr val="bg2">
                        <a:lumMod val="50000"/>
                      </a:schemeClr>
                    </a:solidFill>
                  </a:rPr>
                  <a:t>lan-</a:t>
                </a:r>
                <a:r>
                  <a:rPr lang="en-US" sz="2600" dirty="0">
                    <a:solidFill>
                      <a:srgbClr val="FF6600"/>
                    </a:solidFill>
                  </a:rPr>
                  <a:t>D</a:t>
                </a:r>
                <a:r>
                  <a:rPr lang="en-US" sz="2600" dirty="0">
                    <a:solidFill>
                      <a:schemeClr val="bg2">
                        <a:lumMod val="50000"/>
                      </a:schemeClr>
                    </a:solidFill>
                  </a:rPr>
                  <a:t>o-(</a:t>
                </a:r>
                <a:r>
                  <a:rPr lang="en-US" sz="2600" dirty="0">
                    <a:solidFill>
                      <a:srgbClr val="FF6600"/>
                    </a:solidFill>
                  </a:rPr>
                  <a:t>S</a:t>
                </a:r>
                <a:r>
                  <a:rPr lang="en-US" sz="2600" dirty="0">
                    <a:solidFill>
                      <a:schemeClr val="bg2">
                        <a:lumMod val="50000"/>
                      </a:schemeClr>
                    </a:solidFill>
                  </a:rPr>
                  <a:t>tudy/</a:t>
                </a:r>
                <a:r>
                  <a:rPr lang="en-US" sz="2600" dirty="0">
                    <a:solidFill>
                      <a:srgbClr val="00B050"/>
                    </a:solidFill>
                  </a:rPr>
                  <a:t>C</a:t>
                </a:r>
                <a:r>
                  <a:rPr lang="en-US" sz="2600" dirty="0">
                    <a:solidFill>
                      <a:schemeClr val="bg2">
                        <a:lumMod val="50000"/>
                      </a:schemeClr>
                    </a:solidFill>
                  </a:rPr>
                  <a:t>heck) -</a:t>
                </a:r>
                <a:r>
                  <a:rPr lang="en-US" sz="2600" dirty="0">
                    <a:solidFill>
                      <a:srgbClr val="FF6600"/>
                    </a:solidFill>
                  </a:rPr>
                  <a:t>A</a:t>
                </a:r>
                <a:r>
                  <a:rPr lang="en-US" sz="2600" dirty="0">
                    <a:solidFill>
                      <a:schemeClr val="bg2">
                        <a:lumMod val="50000"/>
                      </a:schemeClr>
                    </a:solidFill>
                  </a:rPr>
                  <a:t>ct Cycle </a:t>
                </a:r>
              </a:p>
              <a:p>
                <a:pPr marL="1598803" lvl="3" indent="-284353">
                  <a:buSzPts val="2400"/>
                  <a:defRPr/>
                </a:pPr>
                <a14:m>
                  <m:oMath xmlns:m="http://schemas.openxmlformats.org/officeDocument/2006/math">
                    <m:r>
                      <a:rPr lang="en-US" sz="2600" i="1" dirty="0" smtClean="0">
                        <a:solidFill>
                          <a:srgbClr val="FF6600"/>
                        </a:solidFill>
                        <a:latin typeface="Cambria Math" panose="02040503050406030204" pitchFamily="18" charset="0"/>
                      </a:rPr>
                      <m:t>𝑃𝐷𝑆𝐴</m:t>
                    </m:r>
                  </m:oMath>
                </a14:m>
                <a:r>
                  <a:rPr lang="en-US" sz="2600" dirty="0">
                    <a:solidFill>
                      <a:schemeClr val="bg2">
                        <a:lumMod val="50000"/>
                      </a:schemeClr>
                    </a:solidFill>
                  </a:rPr>
                  <a:t> or </a:t>
                </a:r>
                <a14:m>
                  <m:oMath xmlns:m="http://schemas.openxmlformats.org/officeDocument/2006/math">
                    <m:r>
                      <a:rPr lang="en-US" sz="2600" i="1" dirty="0" smtClean="0">
                        <a:solidFill>
                          <a:srgbClr val="FF6600"/>
                        </a:solidFill>
                        <a:latin typeface="Cambria Math" panose="02040503050406030204" pitchFamily="18" charset="0"/>
                      </a:rPr>
                      <m:t>𝑃𝐷𝐶𝐴</m:t>
                    </m:r>
                  </m:oMath>
                </a14:m>
                <a:endParaRPr lang="en-US" sz="2600" dirty="0">
                  <a:solidFill>
                    <a:srgbClr val="FF6600"/>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17123" y="1501877"/>
                <a:ext cx="7743217" cy="4743280"/>
              </a:xfrm>
              <a:blipFill>
                <a:blip r:embed="rId3"/>
                <a:stretch>
                  <a:fillRect l="-1181" r="-1260"/>
                </a:stretch>
              </a:blipFill>
            </p:spPr>
            <p:txBody>
              <a:bodyPr/>
              <a:lstStyle/>
              <a:p>
                <a:r>
                  <a:rPr lang="en-US">
                    <a:noFill/>
                  </a:rPr>
                  <a:t> </a:t>
                </a:r>
              </a:p>
            </p:txBody>
          </p:sp>
        </mc:Fallback>
      </mc:AlternateContent>
      <p:pic>
        <p:nvPicPr>
          <p:cNvPr id="4915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0340" y="1841692"/>
            <a:ext cx="3284093" cy="2224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4" descr="Image result for kaizen"/>
          <p:cNvPicPr>
            <a:picLocks noChangeAspect="1" noChangeArrowheads="1"/>
          </p:cNvPicPr>
          <p:nvPr/>
        </p:nvPicPr>
        <p:blipFill>
          <a:blip r:embed="rId5">
            <a:extLst>
              <a:ext uri="{28A0092B-C50C-407E-A947-70E740481C1C}">
                <a14:useLocalDpi xmlns:a14="http://schemas.microsoft.com/office/drawing/2010/main" val="0"/>
              </a:ext>
            </a:extLst>
          </a:blip>
          <a:srcRect l="11929" t="16042" r="10516" b="11662"/>
          <a:stretch>
            <a:fillRect/>
          </a:stretch>
        </p:blipFill>
        <p:spPr bwMode="auto">
          <a:xfrm>
            <a:off x="9066179" y="4066160"/>
            <a:ext cx="2393107" cy="223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91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1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lIns="91425" tIns="91425" rIns="91425" bIns="91425" anchor="b" anchorCtr="0"/>
          <a:lstStyle/>
          <a:p>
            <a:r>
              <a:rPr lang="en-US" altLang="en-US" dirty="0"/>
              <a:t>Total Quality Management</a:t>
            </a:r>
          </a:p>
        </p:txBody>
      </p:sp>
      <mc:AlternateContent xmlns:mc="http://schemas.openxmlformats.org/markup-compatibility/2006" xmlns:a14="http://schemas.microsoft.com/office/drawing/2010/main">
        <mc:Choice Requires="a14">
          <p:sp>
            <p:nvSpPr>
              <p:cNvPr id="51203" name="Text Placeholder 2"/>
              <p:cNvSpPr>
                <a:spLocks noGrp="1"/>
              </p:cNvSpPr>
              <p:nvPr>
                <p:ph type="body" idx="1"/>
              </p:nvPr>
            </p:nvSpPr>
            <p:spPr>
              <a:xfrm>
                <a:off x="765242" y="1531518"/>
                <a:ext cx="5042171" cy="520429"/>
              </a:xfrm>
            </p:spPr>
            <p:txBody>
              <a:bodyPr lIns="91425" tIns="91425" rIns="91425" bIns="91425" anchor="t" anchorCtr="0"/>
              <a:lstStyle/>
              <a:p>
                <a:pPr marL="0" indent="0">
                  <a:buSzPts val="2400"/>
                  <a:buNone/>
                </a:pPr>
                <a14:m>
                  <m:oMathPara xmlns:m="http://schemas.openxmlformats.org/officeDocument/2006/math">
                    <m:oMathParaPr>
                      <m:jc m:val="left"/>
                    </m:oMathParaPr>
                    <m:oMath xmlns:m="http://schemas.openxmlformats.org/officeDocument/2006/math">
                      <m:r>
                        <a:rPr lang="en-US" altLang="en-US" sz="2400" b="1" i="1" dirty="0" smtClean="0">
                          <a:latin typeface="Cambria Math" panose="02040503050406030204" pitchFamily="18" charset="0"/>
                        </a:rPr>
                        <m:t>𝑪𝒐𝒏𝒕𝒊𝒏𝒖𝒐𝒖𝒔</m:t>
                      </m:r>
                      <m:r>
                        <a:rPr lang="en-US" altLang="en-US" sz="2400" b="1" i="1" dirty="0" smtClean="0">
                          <a:latin typeface="Cambria Math" panose="02040503050406030204" pitchFamily="18" charset="0"/>
                        </a:rPr>
                        <m:t> </m:t>
                      </m:r>
                      <m:r>
                        <a:rPr lang="en-US" altLang="en-US" sz="2400" b="1" i="1" dirty="0" smtClean="0">
                          <a:latin typeface="Cambria Math" panose="02040503050406030204" pitchFamily="18" charset="0"/>
                        </a:rPr>
                        <m:t>𝑰𝒎𝒑𝒓𝒐𝒗𝒆𝒎𝒆𝒏𝒕</m:t>
                      </m:r>
                    </m:oMath>
                  </m:oMathPara>
                </a14:m>
                <a:endParaRPr lang="en-US" altLang="en-US" sz="2400" b="1" dirty="0"/>
              </a:p>
            </p:txBody>
          </p:sp>
        </mc:Choice>
        <mc:Fallback xmlns="">
          <p:sp>
            <p:nvSpPr>
              <p:cNvPr id="51203" name="Text Placeholder 2"/>
              <p:cNvSpPr>
                <a:spLocks noGrp="1" noRot="1" noChangeAspect="1" noMove="1" noResize="1" noEditPoints="1" noAdjustHandles="1" noChangeArrowheads="1" noChangeShapeType="1" noTextEdit="1"/>
              </p:cNvSpPr>
              <p:nvPr>
                <p:ph type="body" idx="1"/>
              </p:nvPr>
            </p:nvSpPr>
            <p:spPr>
              <a:xfrm>
                <a:off x="765242" y="1531518"/>
                <a:ext cx="5042171" cy="520429"/>
              </a:xfrm>
              <a:blipFill>
                <a:blip r:embed="rId3"/>
                <a:stretch>
                  <a:fillRect l="-363" b="-13953"/>
                </a:stretch>
              </a:blipFill>
            </p:spPr>
            <p:txBody>
              <a:bodyPr/>
              <a:lstStyle/>
              <a:p>
                <a:r>
                  <a:rPr lang="en-US">
                    <a:noFill/>
                  </a:rPr>
                  <a:t> </a:t>
                </a:r>
              </a:p>
            </p:txBody>
          </p:sp>
        </mc:Fallback>
      </mc:AlternateContent>
      <p:pic>
        <p:nvPicPr>
          <p:cNvPr id="5120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3757" y="2194770"/>
            <a:ext cx="6864485" cy="399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2" descr="Image result for demi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2656" y="607697"/>
            <a:ext cx="2894012"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9663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lIns="91425" tIns="91425" rIns="91425" bIns="91425" anchor="b" anchorCtr="0"/>
          <a:lstStyle/>
          <a:p>
            <a:r>
              <a:rPr lang="en-US" altLang="en-US" dirty="0"/>
              <a:t>Acceptance Sampling</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609600" y="1600201"/>
                <a:ext cx="6939064" cy="4525963"/>
              </a:xfrm>
            </p:spPr>
            <p:txBody>
              <a:bodyPr lIns="91425" tIns="91425" rIns="91425" bIns="91425" anchor="t" anchorCtr="0">
                <a:noAutofit/>
              </a:bodyPr>
              <a:lstStyle/>
              <a:p>
                <a:pPr algn="just">
                  <a:buSzPts val="2400"/>
                  <a:defRPr/>
                </a:pPr>
                <a:r>
                  <a:rPr lang="en-US" sz="2400" dirty="0">
                    <a:solidFill>
                      <a:schemeClr val="bg2">
                        <a:lumMod val="50000"/>
                      </a:schemeClr>
                    </a:solidFill>
                  </a:rPr>
                  <a:t>The application of </a:t>
                </a:r>
                <a14:m>
                  <m:oMath xmlns:m="http://schemas.openxmlformats.org/officeDocument/2006/math">
                    <m:r>
                      <a:rPr lang="en-US" sz="2400" i="1" dirty="0" smtClean="0">
                        <a:solidFill>
                          <a:schemeClr val="accent1">
                            <a:lumMod val="60000"/>
                            <a:lumOff val="40000"/>
                          </a:schemeClr>
                        </a:solidFill>
                        <a:latin typeface="Cambria Math" panose="02040503050406030204" pitchFamily="18" charset="0"/>
                      </a:rPr>
                      <m:t>𝑠𝑡𝑎𝑡𝑖𝑠𝑡𝑖𝑐𝑎𝑙</m:t>
                    </m:r>
                    <m:r>
                      <a:rPr lang="en-US" sz="2400" i="1" dirty="0" smtClean="0">
                        <a:solidFill>
                          <a:schemeClr val="accent1">
                            <a:lumMod val="60000"/>
                            <a:lumOff val="40000"/>
                          </a:schemeClr>
                        </a:solidFill>
                        <a:latin typeface="Cambria Math" panose="02040503050406030204" pitchFamily="18" charset="0"/>
                      </a:rPr>
                      <m:t> </m:t>
                    </m:r>
                    <m:r>
                      <a:rPr lang="en-US" sz="2400" i="1" dirty="0" smtClean="0">
                        <a:solidFill>
                          <a:schemeClr val="accent1">
                            <a:lumMod val="60000"/>
                            <a:lumOff val="40000"/>
                          </a:schemeClr>
                        </a:solidFill>
                        <a:latin typeface="Cambria Math" panose="02040503050406030204" pitchFamily="18" charset="0"/>
                      </a:rPr>
                      <m:t>𝑡𝑒𝑐h𝑛𝑖𝑞𝑢𝑒𝑠</m:t>
                    </m:r>
                  </m:oMath>
                </a14:m>
                <a:r>
                  <a:rPr lang="en-US" sz="2400" dirty="0">
                    <a:solidFill>
                      <a:schemeClr val="bg2">
                        <a:lumMod val="50000"/>
                      </a:schemeClr>
                    </a:solidFill>
                  </a:rPr>
                  <a:t> to determine if a quantity of material from a </a:t>
                </a:r>
                <a14:m>
                  <m:oMath xmlns:m="http://schemas.openxmlformats.org/officeDocument/2006/math">
                    <m:r>
                      <a:rPr lang="en-US" sz="2400" i="1" dirty="0" smtClean="0">
                        <a:solidFill>
                          <a:srgbClr val="C00000"/>
                        </a:solidFill>
                        <a:latin typeface="Cambria Math" panose="02040503050406030204" pitchFamily="18" charset="0"/>
                      </a:rPr>
                      <m:t>𝑠𝑢𝑝𝑝𝑙𝑖𝑒𝑟</m:t>
                    </m:r>
                  </m:oMath>
                </a14:m>
                <a:r>
                  <a:rPr lang="en-US" sz="2400" dirty="0">
                    <a:solidFill>
                      <a:schemeClr val="bg2">
                        <a:lumMod val="50000"/>
                      </a:schemeClr>
                    </a:solidFill>
                  </a:rPr>
                  <a:t> should be </a:t>
                </a:r>
                <a14:m>
                  <m:oMath xmlns:m="http://schemas.openxmlformats.org/officeDocument/2006/math">
                    <m:r>
                      <a:rPr lang="en-US" sz="2400" i="1" dirty="0" smtClean="0">
                        <a:solidFill>
                          <a:srgbClr val="C00000"/>
                        </a:solidFill>
                        <a:latin typeface="Cambria Math" panose="02040503050406030204" pitchFamily="18" charset="0"/>
                      </a:rPr>
                      <m:t>𝑎𝑐𝑐𝑒𝑝𝑡𝑒𝑑</m:t>
                    </m:r>
                  </m:oMath>
                </a14:m>
                <a:r>
                  <a:rPr lang="en-US" sz="2400" dirty="0">
                    <a:solidFill>
                      <a:schemeClr val="bg2">
                        <a:lumMod val="50000"/>
                      </a:schemeClr>
                    </a:solidFill>
                  </a:rPr>
                  <a:t> or </a:t>
                </a:r>
                <a14:m>
                  <m:oMath xmlns:m="http://schemas.openxmlformats.org/officeDocument/2006/math">
                    <m:r>
                      <a:rPr lang="en-US" sz="2400" i="1" dirty="0" smtClean="0">
                        <a:solidFill>
                          <a:srgbClr val="C00000"/>
                        </a:solidFill>
                        <a:latin typeface="Cambria Math" panose="02040503050406030204" pitchFamily="18" charset="0"/>
                      </a:rPr>
                      <m:t>𝑟𝑒𝑗𝑒𝑐𝑡𝑒𝑑</m:t>
                    </m:r>
                    <m:r>
                      <a:rPr lang="en-US" sz="2400" i="1" dirty="0" smtClean="0">
                        <a:solidFill>
                          <a:srgbClr val="C00000"/>
                        </a:solidFill>
                        <a:latin typeface="Cambria Math" panose="02040503050406030204" pitchFamily="18" charset="0"/>
                      </a:rPr>
                      <m:t> </m:t>
                    </m:r>
                  </m:oMath>
                </a14:m>
                <a:r>
                  <a:rPr lang="en-US" sz="2400" dirty="0">
                    <a:solidFill>
                      <a:schemeClr val="bg2">
                        <a:lumMod val="50000"/>
                      </a:schemeClr>
                    </a:solidFill>
                  </a:rPr>
                  <a:t>based on the inspection or test of one or more samples.</a:t>
                </a:r>
              </a:p>
              <a:p>
                <a:pPr marL="457200" lvl="1" indent="0" algn="just">
                  <a:buSzPts val="2400"/>
                  <a:buNone/>
                  <a:defRPr/>
                </a:pPr>
                <a:endParaRPr lang="en-US" dirty="0">
                  <a:solidFill>
                    <a:schemeClr val="bg2">
                      <a:lumMod val="50000"/>
                    </a:schemeClr>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609600" y="1600201"/>
                <a:ext cx="6939064" cy="4525963"/>
              </a:xfrm>
              <a:blipFill>
                <a:blip r:embed="rId2"/>
                <a:stretch>
                  <a:fillRect l="-1230" r="-1318"/>
                </a:stretch>
              </a:blipFill>
            </p:spPr>
            <p:txBody>
              <a:bodyPr/>
              <a:lstStyle/>
              <a:p>
                <a:r>
                  <a:rPr lang="en-US">
                    <a:noFill/>
                  </a:rPr>
                  <a:t> </a:t>
                </a:r>
              </a:p>
            </p:txBody>
          </p:sp>
        </mc:Fallback>
      </mc:AlternateContent>
      <p:pic>
        <p:nvPicPr>
          <p:cNvPr id="5325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60592" y="1741251"/>
            <a:ext cx="3618046" cy="44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103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lIns="91425" tIns="91425" rIns="91425" bIns="91425" anchor="b" anchorCtr="0"/>
          <a:lstStyle/>
          <a:p>
            <a:r>
              <a:rPr lang="en-US" altLang="en-US" dirty="0"/>
              <a:t>Acceptance Sampling</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736060" y="1600201"/>
                <a:ext cx="8028562" cy="4525963"/>
              </a:xfrm>
            </p:spPr>
            <p:txBody>
              <a:bodyPr lIns="91425" tIns="91425" rIns="91425" bIns="91425" anchor="t" anchorCtr="0">
                <a:noAutofit/>
              </a:bodyPr>
              <a:lstStyle/>
              <a:p>
                <a:pPr indent="-285750" algn="just">
                  <a:buSzPts val="2400"/>
                  <a:defRPr/>
                </a:pPr>
                <a:r>
                  <a:rPr lang="en-US" sz="2400" dirty="0">
                    <a:solidFill>
                      <a:schemeClr val="bg2">
                        <a:lumMod val="50000"/>
                      </a:schemeClr>
                    </a:solidFill>
                  </a:rPr>
                  <a:t>Limits the buyer’s risk of </a:t>
                </a:r>
                <a14:m>
                  <m:oMath xmlns:m="http://schemas.openxmlformats.org/officeDocument/2006/math">
                    <m:r>
                      <a:rPr lang="en-US" sz="2400" i="1" dirty="0" smtClean="0">
                        <a:solidFill>
                          <a:srgbClr val="C00000"/>
                        </a:solidFill>
                        <a:latin typeface="Cambria Math" panose="02040503050406030204" pitchFamily="18" charset="0"/>
                      </a:rPr>
                      <m:t>𝑟𝑒𝑗𝑒𝑐𝑡𝑖𝑛𝑔</m:t>
                    </m:r>
                    <m:r>
                      <a:rPr lang="en-US" sz="2400" i="1" dirty="0" smtClean="0">
                        <a:solidFill>
                          <a:srgbClr val="C00000"/>
                        </a:solidFill>
                        <a:latin typeface="Cambria Math" panose="02040503050406030204" pitchFamily="18" charset="0"/>
                      </a:rPr>
                      <m:t> </m:t>
                    </m:r>
                    <m:r>
                      <a:rPr lang="en-US" sz="2400" i="1" dirty="0" smtClean="0">
                        <a:solidFill>
                          <a:srgbClr val="C00000"/>
                        </a:solidFill>
                        <a:latin typeface="Cambria Math" panose="02040503050406030204" pitchFamily="18" charset="0"/>
                      </a:rPr>
                      <m:t>𝑔𝑜𝑜𝑑</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𝑞𝑢𝑎𝑙𝑖𝑡𝑦</m:t>
                    </m:r>
                    <m:r>
                      <a:rPr lang="en-US" sz="2400" i="1" dirty="0" smtClean="0">
                        <a:solidFill>
                          <a:srgbClr val="C00000"/>
                        </a:solidFill>
                        <a:latin typeface="Cambria Math" panose="02040503050406030204" pitchFamily="18" charset="0"/>
                      </a:rPr>
                      <m:t> </m:t>
                    </m:r>
                  </m:oMath>
                </a14:m>
                <a:r>
                  <a:rPr lang="en-US" sz="2400" dirty="0">
                    <a:solidFill>
                      <a:schemeClr val="bg2">
                        <a:lumMod val="50000"/>
                      </a:schemeClr>
                    </a:solidFill>
                  </a:rPr>
                  <a:t>materials (and unnecessarily delaying the production of goods or services). </a:t>
                </a:r>
              </a:p>
              <a:p>
                <a:pPr marL="457200" lvl="1" indent="0" algn="just">
                  <a:buSzPts val="2400"/>
                  <a:buNone/>
                  <a:defRPr/>
                </a:pPr>
                <a14:m>
                  <m:oMathPara xmlns:m="http://schemas.openxmlformats.org/officeDocument/2006/math">
                    <m:oMathParaPr>
                      <m:jc m:val="centerGroup"/>
                    </m:oMathParaPr>
                    <m:oMath xmlns:m="http://schemas.openxmlformats.org/officeDocument/2006/math">
                      <m:r>
                        <a:rPr lang="en-US" sz="2400" b="1" i="1" dirty="0" smtClean="0">
                          <a:solidFill>
                            <a:schemeClr val="bg2">
                              <a:lumMod val="50000"/>
                            </a:schemeClr>
                          </a:solidFill>
                          <a:latin typeface="Cambria Math" panose="02040503050406030204" pitchFamily="18" charset="0"/>
                        </a:rPr>
                        <m:t>𝒐𝒓</m:t>
                      </m:r>
                      <m:r>
                        <a:rPr lang="en-US" sz="2400" b="1" i="1" dirty="0" smtClean="0">
                          <a:solidFill>
                            <a:schemeClr val="bg2">
                              <a:lumMod val="50000"/>
                            </a:schemeClr>
                          </a:solidFill>
                          <a:latin typeface="Cambria Math" panose="02040503050406030204" pitchFamily="18" charset="0"/>
                        </a:rPr>
                        <m:t> </m:t>
                      </m:r>
                    </m:oMath>
                  </m:oMathPara>
                </a14:m>
                <a:endParaRPr lang="en-US" sz="2400" b="1" dirty="0">
                  <a:solidFill>
                    <a:schemeClr val="bg2">
                      <a:lumMod val="50000"/>
                    </a:schemeClr>
                  </a:solidFill>
                </a:endParaRPr>
              </a:p>
              <a:p>
                <a:pPr indent="-285750" algn="just">
                  <a:buSzPts val="2400"/>
                  <a:defRPr/>
                </a:pPr>
                <a14:m>
                  <m:oMath xmlns:m="http://schemas.openxmlformats.org/officeDocument/2006/math">
                    <m:r>
                      <a:rPr lang="en-US" sz="2400" i="1" dirty="0" smtClean="0">
                        <a:solidFill>
                          <a:srgbClr val="C00000"/>
                        </a:solidFill>
                        <a:latin typeface="Cambria Math" panose="02040503050406030204" pitchFamily="18" charset="0"/>
                      </a:rPr>
                      <m:t>𝐴𝑐𝑐𝑒𝑝𝑡𝑖𝑛𝑔</m:t>
                    </m:r>
                    <m:r>
                      <a:rPr lang="en-US" sz="2400" i="1" dirty="0" smtClean="0">
                        <a:solidFill>
                          <a:srgbClr val="C00000"/>
                        </a:solidFill>
                        <a:latin typeface="Cambria Math" panose="02040503050406030204" pitchFamily="18" charset="0"/>
                      </a:rPr>
                      <m:t> </m:t>
                    </m:r>
                    <m:r>
                      <a:rPr lang="en-US" sz="2400" i="1" dirty="0" smtClean="0">
                        <a:solidFill>
                          <a:srgbClr val="C00000"/>
                        </a:solidFill>
                        <a:latin typeface="Cambria Math" panose="02040503050406030204" pitchFamily="18" charset="0"/>
                      </a:rPr>
                      <m:t>𝑏𝑎𝑑</m:t>
                    </m:r>
                    <m:r>
                      <a:rPr lang="en-US" sz="2400" i="1" dirty="0" smtClean="0">
                        <a:solidFill>
                          <a:srgbClr val="C00000"/>
                        </a:solidFill>
                        <a:latin typeface="Cambria Math" panose="02040503050406030204" pitchFamily="18" charset="0"/>
                      </a:rPr>
                      <m:t>−</m:t>
                    </m:r>
                    <m:r>
                      <a:rPr lang="en-US" sz="2400" i="1" dirty="0" smtClean="0">
                        <a:solidFill>
                          <a:srgbClr val="C00000"/>
                        </a:solidFill>
                        <a:latin typeface="Cambria Math" panose="02040503050406030204" pitchFamily="18" charset="0"/>
                      </a:rPr>
                      <m:t>𝑞𝑢𝑎𝑙𝑖𝑡𝑦</m:t>
                    </m:r>
                    <m:r>
                      <a:rPr lang="en-US" sz="2400" i="1" dirty="0" smtClean="0">
                        <a:solidFill>
                          <a:srgbClr val="C00000"/>
                        </a:solidFill>
                        <a:latin typeface="Cambria Math" panose="02040503050406030204" pitchFamily="18" charset="0"/>
                      </a:rPr>
                      <m:t> </m:t>
                    </m:r>
                  </m:oMath>
                </a14:m>
                <a:r>
                  <a:rPr lang="en-US" sz="2400" dirty="0">
                    <a:solidFill>
                      <a:schemeClr val="bg2">
                        <a:lumMod val="50000"/>
                      </a:schemeClr>
                    </a:solidFill>
                  </a:rPr>
                  <a:t>materials (and incurring downtime due to defective materials or passing bad products to customers). </a:t>
                </a:r>
              </a:p>
              <a:p>
                <a:pPr marL="457200" lvl="1" indent="0" algn="just">
                  <a:buSzPts val="2400"/>
                  <a:buNone/>
                  <a:defRPr/>
                </a:pPr>
                <a:endParaRPr lang="en-US" dirty="0">
                  <a:solidFill>
                    <a:schemeClr val="bg2">
                      <a:lumMod val="50000"/>
                    </a:schemeClr>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736060" y="1600201"/>
                <a:ext cx="8028562" cy="4525963"/>
              </a:xfrm>
              <a:blipFill>
                <a:blip r:embed="rId2"/>
                <a:stretch>
                  <a:fillRect l="-1063" r="-1139"/>
                </a:stretch>
              </a:blipFill>
            </p:spPr>
            <p:txBody>
              <a:bodyPr/>
              <a:lstStyle/>
              <a:p>
                <a:r>
                  <a:rPr lang="en-US">
                    <a:noFill/>
                  </a:rPr>
                  <a:t> </a:t>
                </a:r>
              </a:p>
            </p:txBody>
          </p:sp>
        </mc:Fallback>
      </mc:AlternateContent>
      <p:pic>
        <p:nvPicPr>
          <p:cNvPr id="107522" name="Picture 2" descr="Image result for error 3d peop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6087" y="2426572"/>
            <a:ext cx="2782748" cy="20870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bwMode="auto">
              <a:xfrm>
                <a:off x="1574666" y="5006818"/>
                <a:ext cx="7189956" cy="114037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a:defRPr/>
                </a:pPr>
                <a14:m>
                  <m:oMathPara xmlns:m="http://schemas.openxmlformats.org/officeDocument/2006/math">
                    <m:oMathParaPr>
                      <m:jc m:val="centerGroup"/>
                    </m:oMathParaPr>
                    <m:oMath xmlns:m="http://schemas.openxmlformats.org/officeDocument/2006/math">
                      <m:r>
                        <a:rPr lang="en-US" sz="3200" b="1" i="1" dirty="0" smtClean="0">
                          <a:solidFill>
                            <a:schemeClr val="tx1"/>
                          </a:solidFill>
                          <a:latin typeface="Cambria Math" panose="02040503050406030204" pitchFamily="18" charset="0"/>
                        </a:rPr>
                        <m:t>𝑾𝒉𝒊𝒄𝒉</m:t>
                      </m:r>
                      <m:r>
                        <a:rPr lang="en-US" sz="3200" b="1" i="1" dirty="0" smtClean="0">
                          <a:solidFill>
                            <a:schemeClr val="tx1"/>
                          </a:solidFill>
                          <a:latin typeface="Cambria Math" panose="02040503050406030204" pitchFamily="18" charset="0"/>
                        </a:rPr>
                        <m:t> </m:t>
                      </m:r>
                      <m:r>
                        <a:rPr lang="en-US" sz="3200" b="1" i="1" dirty="0" smtClean="0">
                          <a:solidFill>
                            <a:schemeClr val="tx1"/>
                          </a:solidFill>
                          <a:latin typeface="Cambria Math" panose="02040503050406030204" pitchFamily="18" charset="0"/>
                        </a:rPr>
                        <m:t>𝒐𝒏𝒆</m:t>
                      </m:r>
                      <m:r>
                        <a:rPr lang="en-US" sz="3200" b="1" i="1" dirty="0" smtClean="0">
                          <a:solidFill>
                            <a:schemeClr val="tx1"/>
                          </a:solidFill>
                          <a:latin typeface="Cambria Math" panose="02040503050406030204" pitchFamily="18" charset="0"/>
                        </a:rPr>
                        <m:t> </m:t>
                      </m:r>
                      <m:r>
                        <a:rPr lang="en-US" sz="3200" b="1" i="1" dirty="0" smtClean="0">
                          <a:solidFill>
                            <a:schemeClr val="tx1"/>
                          </a:solidFill>
                          <a:latin typeface="Cambria Math" panose="02040503050406030204" pitchFamily="18" charset="0"/>
                        </a:rPr>
                        <m:t>𝒐𝒇</m:t>
                      </m:r>
                      <m:r>
                        <a:rPr lang="en-US" sz="3200" b="1" i="1" dirty="0" smtClean="0">
                          <a:solidFill>
                            <a:schemeClr val="tx1"/>
                          </a:solidFill>
                          <a:latin typeface="Cambria Math" panose="02040503050406030204" pitchFamily="18" charset="0"/>
                        </a:rPr>
                        <m:t> </m:t>
                      </m:r>
                      <m:r>
                        <a:rPr lang="en-US" sz="3200" b="1" i="1" dirty="0" smtClean="0">
                          <a:solidFill>
                            <a:schemeClr val="tx1"/>
                          </a:solidFill>
                          <a:latin typeface="Cambria Math" panose="02040503050406030204" pitchFamily="18" charset="0"/>
                        </a:rPr>
                        <m:t>𝒕𝒉𝒆𝒔𝒆</m:t>
                      </m:r>
                      <m:r>
                        <a:rPr lang="en-US" sz="3200" b="1" i="1" dirty="0" smtClean="0">
                          <a:solidFill>
                            <a:schemeClr val="tx1"/>
                          </a:solidFill>
                          <a:latin typeface="Cambria Math" panose="02040503050406030204" pitchFamily="18" charset="0"/>
                        </a:rPr>
                        <m:t> </m:t>
                      </m:r>
                      <m:r>
                        <a:rPr lang="en-US" sz="3200" b="1" i="1" dirty="0" smtClean="0">
                          <a:solidFill>
                            <a:schemeClr val="tx1"/>
                          </a:solidFill>
                          <a:latin typeface="Cambria Math" panose="02040503050406030204" pitchFamily="18" charset="0"/>
                        </a:rPr>
                        <m:t>𝟐</m:t>
                      </m:r>
                      <m:r>
                        <a:rPr lang="en-US" sz="3200" b="1" i="1" dirty="0" smtClean="0">
                          <a:solidFill>
                            <a:schemeClr val="tx1"/>
                          </a:solidFill>
                          <a:latin typeface="Cambria Math" panose="02040503050406030204" pitchFamily="18" charset="0"/>
                        </a:rPr>
                        <m:t> </m:t>
                      </m:r>
                      <m:r>
                        <a:rPr lang="en-US" sz="3200" b="1" i="1" dirty="0" smtClean="0">
                          <a:solidFill>
                            <a:schemeClr val="tx1"/>
                          </a:solidFill>
                          <a:latin typeface="Cambria Math" panose="02040503050406030204" pitchFamily="18" charset="0"/>
                        </a:rPr>
                        <m:t>𝒆𝒓𝒓𝒐𝒓</m:t>
                      </m:r>
                      <m:r>
                        <a:rPr lang="en-US" sz="3200" b="1" i="1" dirty="0" smtClean="0">
                          <a:solidFill>
                            <a:schemeClr val="tx1"/>
                          </a:solidFill>
                          <a:latin typeface="Cambria Math" panose="02040503050406030204" pitchFamily="18" charset="0"/>
                        </a:rPr>
                        <m:t> </m:t>
                      </m:r>
                    </m:oMath>
                  </m:oMathPara>
                </a14:m>
                <a:endParaRPr lang="en-US" sz="3200" b="1" i="1" dirty="0">
                  <a:solidFill>
                    <a:schemeClr val="tx1"/>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sz="3200" b="1" i="1" dirty="0" smtClean="0">
                          <a:solidFill>
                            <a:schemeClr val="tx1"/>
                          </a:solidFill>
                          <a:latin typeface="Cambria Math" panose="02040503050406030204" pitchFamily="18" charset="0"/>
                        </a:rPr>
                        <m:t>𝒊𝒔</m:t>
                      </m:r>
                      <m:r>
                        <a:rPr lang="en-US" sz="3200" b="1" i="1" dirty="0" smtClean="0">
                          <a:solidFill>
                            <a:schemeClr val="tx1"/>
                          </a:solidFill>
                          <a:latin typeface="Cambria Math" panose="02040503050406030204" pitchFamily="18" charset="0"/>
                        </a:rPr>
                        <m:t> </m:t>
                      </m:r>
                      <m:r>
                        <a:rPr lang="en-US" sz="3200" b="1" i="1" dirty="0" smtClean="0">
                          <a:solidFill>
                            <a:schemeClr val="tx1"/>
                          </a:solidFill>
                          <a:latin typeface="Cambria Math" panose="02040503050406030204" pitchFamily="18" charset="0"/>
                        </a:rPr>
                        <m:t>𝒎𝒐𝒓𝒆</m:t>
                      </m:r>
                      <m:r>
                        <a:rPr lang="en-US" sz="3200" b="1" i="1" dirty="0" smtClean="0">
                          <a:solidFill>
                            <a:schemeClr val="tx1"/>
                          </a:solidFill>
                          <a:latin typeface="Cambria Math" panose="02040503050406030204" pitchFamily="18" charset="0"/>
                        </a:rPr>
                        <m:t> </m:t>
                      </m:r>
                      <m:r>
                        <a:rPr lang="en-US" sz="3200" b="1" i="1" dirty="0" smtClean="0">
                          <a:solidFill>
                            <a:schemeClr val="tx1"/>
                          </a:solidFill>
                          <a:latin typeface="Cambria Math" panose="02040503050406030204" pitchFamily="18" charset="0"/>
                        </a:rPr>
                        <m:t>𝒔𝒆𝒗𝒆𝒓</m:t>
                      </m:r>
                      <m:r>
                        <a:rPr lang="en-US" sz="3200" b="1" i="1" dirty="0" smtClean="0">
                          <a:solidFill>
                            <a:schemeClr val="tx1"/>
                          </a:solidFill>
                          <a:latin typeface="Cambria Math" panose="02040503050406030204" pitchFamily="18" charset="0"/>
                        </a:rPr>
                        <m:t>?</m:t>
                      </m:r>
                    </m:oMath>
                  </m:oMathPara>
                </a14:m>
                <a:endParaRPr lang="en-US" sz="3200" b="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574666" y="5006818"/>
                <a:ext cx="7189956" cy="1140372"/>
              </a:xfrm>
              <a:prstGeom prst="rect">
                <a:avLst/>
              </a:prstGeom>
              <a:blipFill>
                <a:blip r:embed="rId4"/>
                <a:stretch>
                  <a:fillRect/>
                </a:stretch>
              </a:blipFill>
              <a:ln>
                <a:headEnd type="none" w="med" len="med"/>
                <a:tailEnd type="none" w="med" len="med"/>
              </a:ln>
              <a:extLst/>
            </p:spPr>
            <p:txBody>
              <a:bodyPr/>
              <a:lstStyle/>
              <a:p>
                <a:r>
                  <a:rPr lang="en-US">
                    <a:noFill/>
                  </a:rPr>
                  <a:t> </a:t>
                </a:r>
              </a:p>
            </p:txBody>
          </p:sp>
        </mc:Fallback>
      </mc:AlternateContent>
    </p:spTree>
    <p:extLst>
      <p:ext uri="{BB962C8B-B14F-4D97-AF65-F5344CB8AC3E}">
        <p14:creationId xmlns:p14="http://schemas.microsoft.com/office/powerpoint/2010/main" val="287421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dirty="0"/>
              <a:t>Type I &amp; Type II errors</a:t>
            </a:r>
          </a:p>
        </p:txBody>
      </p:sp>
      <p:pic>
        <p:nvPicPr>
          <p:cNvPr id="5529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534775"/>
            <a:ext cx="8177213" cy="436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0275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1"/>
          <p:cNvSpPr>
            <a:spLocks noGrp="1"/>
          </p:cNvSpPr>
          <p:nvPr>
            <p:ph type="title"/>
          </p:nvPr>
        </p:nvSpPr>
        <p:spPr/>
        <p:txBody>
          <a:bodyPr/>
          <a:lstStyle/>
          <a:p>
            <a:r>
              <a:rPr lang="en-US" altLang="en-US" dirty="0"/>
              <a:t>Type I &amp; Type II errors</a:t>
            </a:r>
          </a:p>
        </p:txBody>
      </p:sp>
      <mc:AlternateContent xmlns:mc="http://schemas.openxmlformats.org/markup-compatibility/2006" xmlns:a14="http://schemas.microsoft.com/office/drawing/2010/main">
        <mc:Choice Requires="a14">
          <p:sp>
            <p:nvSpPr>
              <p:cNvPr id="86019" name="Text Placeholder 2"/>
              <p:cNvSpPr>
                <a:spLocks noGrp="1"/>
              </p:cNvSpPr>
              <p:nvPr>
                <p:ph type="body" idx="1"/>
              </p:nvPr>
            </p:nvSpPr>
            <p:spPr>
              <a:xfrm>
                <a:off x="609600" y="1600201"/>
                <a:ext cx="10693940" cy="4525963"/>
              </a:xfrm>
            </p:spPr>
            <p:txBody>
              <a:bodyPr lIns="91425" tIns="91425" rIns="91425" bIns="91425" anchor="t" anchorCtr="0"/>
              <a:lstStyle/>
              <a:p>
                <a:pPr marL="255588" indent="-255588" algn="just">
                  <a:buSzPts val="2400"/>
                  <a:defRPr/>
                </a:pPr>
                <a14:m>
                  <m:oMath xmlns:m="http://schemas.openxmlformats.org/officeDocument/2006/math">
                    <m:r>
                      <a:rPr lang="en-US" altLang="en-US" sz="3200" i="1" dirty="0" smtClean="0">
                        <a:solidFill>
                          <a:srgbClr val="000000"/>
                        </a:solidFill>
                        <a:latin typeface="Cambria Math" panose="02040503050406030204" pitchFamily="18" charset="0"/>
                      </a:rPr>
                      <m:t>𝑇𝑦𝑝𝑒</m:t>
                    </m:r>
                    <m:r>
                      <a:rPr lang="en-US" altLang="en-US" sz="3200" i="1" dirty="0" smtClean="0">
                        <a:solidFill>
                          <a:srgbClr val="000000"/>
                        </a:solidFill>
                        <a:latin typeface="Cambria Math" panose="02040503050406030204" pitchFamily="18" charset="0"/>
                      </a:rPr>
                      <m:t> </m:t>
                    </m:r>
                    <m:r>
                      <a:rPr lang="en-US" altLang="en-US" sz="3200" i="1" dirty="0" smtClean="0">
                        <a:solidFill>
                          <a:srgbClr val="000000"/>
                        </a:solidFill>
                        <a:latin typeface="Cambria Math" panose="02040503050406030204" pitchFamily="18" charset="0"/>
                      </a:rPr>
                      <m:t>𝐼</m:t>
                    </m:r>
                    <m:r>
                      <a:rPr lang="en-US" altLang="en-US" sz="3200" i="1" dirty="0" smtClean="0">
                        <a:solidFill>
                          <a:srgbClr val="000000"/>
                        </a:solidFill>
                        <a:latin typeface="Cambria Math" panose="02040503050406030204" pitchFamily="18" charset="0"/>
                      </a:rPr>
                      <m:t> </m:t>
                    </m:r>
                    <m:r>
                      <a:rPr lang="en-US" altLang="en-US" sz="3200" i="1" dirty="0" smtClean="0">
                        <a:solidFill>
                          <a:srgbClr val="000000"/>
                        </a:solidFill>
                        <a:latin typeface="Cambria Math" panose="02040503050406030204" pitchFamily="18" charset="0"/>
                      </a:rPr>
                      <m:t>𝑒𝑟𝑟𝑜𝑟</m:t>
                    </m:r>
                    <m:r>
                      <a:rPr lang="en-US" altLang="en-US" sz="3200" i="1" dirty="0" smtClean="0">
                        <a:solidFill>
                          <a:srgbClr val="000000"/>
                        </a:solidFill>
                        <a:latin typeface="Cambria Math" panose="02040503050406030204" pitchFamily="18" charset="0"/>
                      </a:rPr>
                      <m:t> (</m:t>
                    </m:r>
                    <m:r>
                      <a:rPr lang="en-US" altLang="en-US" sz="3200" i="1" dirty="0" smtClean="0">
                        <a:solidFill>
                          <a:srgbClr val="000000"/>
                        </a:solidFill>
                        <a:latin typeface="Cambria Math" panose="02040503050406030204" pitchFamily="18" charset="0"/>
                      </a:rPr>
                      <m:t>𝑎𝑙𝑝h𝑎</m:t>
                    </m:r>
                    <m:r>
                      <a:rPr lang="en-US" altLang="en-US" sz="3200" i="1" dirty="0" smtClean="0">
                        <a:solidFill>
                          <a:srgbClr val="000000"/>
                        </a:solidFill>
                        <a:latin typeface="Cambria Math" panose="02040503050406030204" pitchFamily="18" charset="0"/>
                      </a:rPr>
                      <m:t>)</m:t>
                    </m:r>
                  </m:oMath>
                </a14:m>
                <a:endParaRPr lang="en-US" altLang="en-US" sz="3200" dirty="0">
                  <a:solidFill>
                    <a:srgbClr val="000000"/>
                  </a:solidFill>
                  <a:latin typeface="Arial (Body)"/>
                </a:endParaRPr>
              </a:p>
              <a:p>
                <a:pPr marL="741363" lvl="1" indent="-284163" algn="just">
                  <a:buSzPts val="2400"/>
                  <a:defRPr/>
                </a:pPr>
                <a:r>
                  <a:rPr lang="en-US" altLang="en-US" sz="2400" dirty="0">
                    <a:solidFill>
                      <a:schemeClr val="bg2">
                        <a:lumMod val="50000"/>
                      </a:schemeClr>
                    </a:solidFill>
                  </a:rPr>
                  <a:t>An error that occurs when the employee concludes that the process is </a:t>
                </a:r>
                <a14:m>
                  <m:oMath xmlns:m="http://schemas.openxmlformats.org/officeDocument/2006/math">
                    <m:r>
                      <a:rPr lang="en-US" altLang="en-US" sz="2400" i="1" dirty="0" smtClean="0">
                        <a:solidFill>
                          <a:srgbClr val="FF0000"/>
                        </a:solidFill>
                        <a:latin typeface="Cambria Math" panose="02040503050406030204" pitchFamily="18" charset="0"/>
                      </a:rPr>
                      <m:t>𝑜𝑢𝑡</m:t>
                    </m:r>
                    <m:r>
                      <a:rPr lang="en-US" altLang="en-US" sz="2400" i="1" dirty="0" smtClean="0">
                        <a:solidFill>
                          <a:srgbClr val="FF0000"/>
                        </a:solidFill>
                        <a:latin typeface="Cambria Math" panose="02040503050406030204" pitchFamily="18" charset="0"/>
                      </a:rPr>
                      <m:t> </m:t>
                    </m:r>
                    <m:r>
                      <a:rPr lang="en-US" altLang="en-US" sz="2400" i="1" dirty="0" smtClean="0">
                        <a:solidFill>
                          <a:srgbClr val="FF0000"/>
                        </a:solidFill>
                        <a:latin typeface="Cambria Math" panose="02040503050406030204" pitchFamily="18" charset="0"/>
                      </a:rPr>
                      <m:t>𝑜𝑓</m:t>
                    </m:r>
                    <m:r>
                      <a:rPr lang="en-US" altLang="en-US" sz="2400" i="1" dirty="0" smtClean="0">
                        <a:solidFill>
                          <a:srgbClr val="FF0000"/>
                        </a:solidFill>
                        <a:latin typeface="Cambria Math" panose="02040503050406030204" pitchFamily="18" charset="0"/>
                      </a:rPr>
                      <m:t> </m:t>
                    </m:r>
                    <m:r>
                      <a:rPr lang="en-US" altLang="en-US" sz="2400" i="1" dirty="0" smtClean="0">
                        <a:solidFill>
                          <a:srgbClr val="FF0000"/>
                        </a:solidFill>
                        <a:latin typeface="Cambria Math" panose="02040503050406030204" pitchFamily="18" charset="0"/>
                      </a:rPr>
                      <m:t>𝑐𝑜𝑛𝑡𝑟𝑜𝑙</m:t>
                    </m:r>
                  </m:oMath>
                </a14:m>
                <a:r>
                  <a:rPr lang="en-US" altLang="en-US" sz="2400" dirty="0">
                    <a:solidFill>
                      <a:srgbClr val="FF0000"/>
                    </a:solidFill>
                  </a:rPr>
                  <a:t> </a:t>
                </a:r>
                <a:r>
                  <a:rPr lang="en-US" altLang="en-US" sz="2400" dirty="0">
                    <a:solidFill>
                      <a:schemeClr val="bg2">
                        <a:lumMod val="50000"/>
                      </a:schemeClr>
                    </a:solidFill>
                  </a:rPr>
                  <a:t>based on a sample result that fails outside the control limits, when </a:t>
                </a:r>
                <a14:m>
                  <m:oMath xmlns:m="http://schemas.openxmlformats.org/officeDocument/2006/math">
                    <m:r>
                      <a:rPr lang="en-US" altLang="en-US" sz="2400" i="1" dirty="0" smtClean="0">
                        <a:solidFill>
                          <a:schemeClr val="accent1">
                            <a:lumMod val="60000"/>
                            <a:lumOff val="40000"/>
                          </a:schemeClr>
                        </a:solidFill>
                        <a:latin typeface="Cambria Math" panose="02040503050406030204" pitchFamily="18" charset="0"/>
                      </a:rPr>
                      <m:t>𝑖𝑛</m:t>
                    </m:r>
                    <m:r>
                      <a:rPr lang="en-US" altLang="en-US" sz="2400" i="1" dirty="0" smtClean="0">
                        <a:solidFill>
                          <a:schemeClr val="accent1">
                            <a:lumMod val="60000"/>
                            <a:lumOff val="40000"/>
                          </a:schemeClr>
                        </a:solidFill>
                        <a:latin typeface="Cambria Math" panose="02040503050406030204" pitchFamily="18" charset="0"/>
                      </a:rPr>
                      <m:t> </m:t>
                    </m:r>
                    <m:r>
                      <a:rPr lang="en-US" altLang="en-US" sz="2400" i="1" dirty="0">
                        <a:solidFill>
                          <a:schemeClr val="accent1">
                            <a:lumMod val="60000"/>
                            <a:lumOff val="40000"/>
                          </a:schemeClr>
                        </a:solidFill>
                        <a:latin typeface="Cambria Math" panose="02040503050406030204" pitchFamily="18" charset="0"/>
                      </a:rPr>
                      <m:t>𝑓𝑎𝑐𝑡</m:t>
                    </m:r>
                    <m:r>
                      <a:rPr lang="en-US" altLang="en-US" sz="2400" i="1" dirty="0">
                        <a:solidFill>
                          <a:schemeClr val="accent1">
                            <a:lumMod val="60000"/>
                            <a:lumOff val="40000"/>
                          </a:schemeClr>
                        </a:solidFill>
                        <a:latin typeface="Cambria Math" panose="02040503050406030204" pitchFamily="18" charset="0"/>
                      </a:rPr>
                      <m:t> </m:t>
                    </m:r>
                  </m:oMath>
                </a14:m>
                <a:r>
                  <a:rPr lang="en-US" altLang="en-US" sz="2400" dirty="0">
                    <a:solidFill>
                      <a:schemeClr val="bg2">
                        <a:lumMod val="50000"/>
                      </a:schemeClr>
                    </a:solidFill>
                  </a:rPr>
                  <a:t>it was due to </a:t>
                </a:r>
                <a14:m>
                  <m:oMath xmlns:m="http://schemas.openxmlformats.org/officeDocument/2006/math">
                    <m:r>
                      <a:rPr lang="en-US" altLang="en-US" sz="2400" i="1" dirty="0" smtClean="0">
                        <a:solidFill>
                          <a:srgbClr val="FF0000"/>
                        </a:solidFill>
                        <a:latin typeface="Cambria Math" panose="02040503050406030204" pitchFamily="18" charset="0"/>
                      </a:rPr>
                      <m:t>𝑝𝑢𝑟𝑒</m:t>
                    </m:r>
                    <m:r>
                      <a:rPr lang="en-US" altLang="en-US" sz="2400" i="1" dirty="0" smtClean="0">
                        <a:solidFill>
                          <a:srgbClr val="FF0000"/>
                        </a:solidFill>
                        <a:latin typeface="Cambria Math" panose="02040503050406030204" pitchFamily="18" charset="0"/>
                      </a:rPr>
                      <m:t> </m:t>
                    </m:r>
                    <m:r>
                      <a:rPr lang="en-US" altLang="en-US" sz="2400" i="1" dirty="0" smtClean="0">
                        <a:solidFill>
                          <a:srgbClr val="FF0000"/>
                        </a:solidFill>
                        <a:latin typeface="Cambria Math" panose="02040503050406030204" pitchFamily="18" charset="0"/>
                      </a:rPr>
                      <m:t>𝑟𝑎𝑛𝑑𝑜𝑚𝑛𝑒𝑠𝑠</m:t>
                    </m:r>
                  </m:oMath>
                </a14:m>
                <a:r>
                  <a:rPr lang="en-US" altLang="en-US" sz="2400" dirty="0">
                    <a:solidFill>
                      <a:schemeClr val="bg2">
                        <a:lumMod val="50000"/>
                      </a:schemeClr>
                    </a:solidFill>
                  </a:rPr>
                  <a:t>.</a:t>
                </a:r>
              </a:p>
              <a:p>
                <a:pPr marL="255588" indent="-255588" algn="just">
                  <a:buSzPts val="2400"/>
                  <a:defRPr/>
                </a:pPr>
                <a14:m>
                  <m:oMath xmlns:m="http://schemas.openxmlformats.org/officeDocument/2006/math">
                    <m:r>
                      <a:rPr lang="en-US" altLang="en-US" sz="3200" i="1" dirty="0" smtClean="0">
                        <a:solidFill>
                          <a:srgbClr val="000000"/>
                        </a:solidFill>
                        <a:latin typeface="Cambria Math" panose="02040503050406030204" pitchFamily="18" charset="0"/>
                      </a:rPr>
                      <m:t>𝑇𝑦𝑝𝑒</m:t>
                    </m:r>
                    <m:r>
                      <a:rPr lang="en-US" altLang="en-US" sz="3200" i="1" dirty="0" smtClean="0">
                        <a:solidFill>
                          <a:srgbClr val="000000"/>
                        </a:solidFill>
                        <a:latin typeface="Cambria Math" panose="02040503050406030204" pitchFamily="18" charset="0"/>
                      </a:rPr>
                      <m:t> </m:t>
                    </m:r>
                    <m:r>
                      <a:rPr lang="en-US" altLang="en-US" sz="3200" i="1" dirty="0" smtClean="0">
                        <a:solidFill>
                          <a:srgbClr val="000000"/>
                        </a:solidFill>
                        <a:latin typeface="Cambria Math" panose="02040503050406030204" pitchFamily="18" charset="0"/>
                      </a:rPr>
                      <m:t>𝐼𝐼</m:t>
                    </m:r>
                    <m:r>
                      <a:rPr lang="en-US" altLang="en-US" sz="3200" i="1" dirty="0" smtClean="0">
                        <a:solidFill>
                          <a:srgbClr val="000000"/>
                        </a:solidFill>
                        <a:latin typeface="Cambria Math" panose="02040503050406030204" pitchFamily="18" charset="0"/>
                      </a:rPr>
                      <m:t> </m:t>
                    </m:r>
                    <m:r>
                      <a:rPr lang="en-US" altLang="en-US" sz="3200" i="1" dirty="0" smtClean="0">
                        <a:solidFill>
                          <a:srgbClr val="000000"/>
                        </a:solidFill>
                        <a:latin typeface="Cambria Math" panose="02040503050406030204" pitchFamily="18" charset="0"/>
                      </a:rPr>
                      <m:t>𝑒𝑟𝑟𝑜𝑟</m:t>
                    </m:r>
                    <m:r>
                      <a:rPr lang="en-US" altLang="en-US" sz="3200" i="1" dirty="0" smtClean="0">
                        <a:solidFill>
                          <a:srgbClr val="000000"/>
                        </a:solidFill>
                        <a:latin typeface="Cambria Math" panose="02040503050406030204" pitchFamily="18" charset="0"/>
                      </a:rPr>
                      <m:t> (</m:t>
                    </m:r>
                    <m:r>
                      <a:rPr lang="en-US" altLang="en-US" sz="3200" i="1" dirty="0" smtClean="0">
                        <a:solidFill>
                          <a:srgbClr val="000000"/>
                        </a:solidFill>
                        <a:latin typeface="Cambria Math" panose="02040503050406030204" pitchFamily="18" charset="0"/>
                      </a:rPr>
                      <m:t>𝐵𝑒𝑡𝑎</m:t>
                    </m:r>
                    <m:r>
                      <a:rPr lang="en-US" altLang="en-US" sz="3200" i="1" dirty="0" smtClean="0">
                        <a:solidFill>
                          <a:srgbClr val="000000"/>
                        </a:solidFill>
                        <a:latin typeface="Cambria Math" panose="02040503050406030204" pitchFamily="18" charset="0"/>
                      </a:rPr>
                      <m:t>)</m:t>
                    </m:r>
                  </m:oMath>
                </a14:m>
                <a:endParaRPr lang="en-US" altLang="en-US" sz="3200" dirty="0">
                  <a:solidFill>
                    <a:srgbClr val="000000"/>
                  </a:solidFill>
                  <a:latin typeface="Arial (Body)"/>
                </a:endParaRPr>
              </a:p>
              <a:p>
                <a:pPr marL="741363" lvl="1" indent="-284163" algn="just">
                  <a:buSzPts val="2400"/>
                  <a:defRPr/>
                </a:pPr>
                <a:r>
                  <a:rPr lang="en-US" altLang="en-US" sz="2400" dirty="0">
                    <a:solidFill>
                      <a:schemeClr val="bg2">
                        <a:lumMod val="50000"/>
                      </a:schemeClr>
                    </a:solidFill>
                  </a:rPr>
                  <a:t>An error that occurs when the employee concludes that the process is </a:t>
                </a:r>
                <a14:m>
                  <m:oMath xmlns:m="http://schemas.openxmlformats.org/officeDocument/2006/math">
                    <m:r>
                      <a:rPr lang="en-US" altLang="en-US" sz="2400" i="1" dirty="0" smtClean="0">
                        <a:solidFill>
                          <a:srgbClr val="00B050"/>
                        </a:solidFill>
                        <a:latin typeface="Cambria Math" panose="02040503050406030204" pitchFamily="18" charset="0"/>
                      </a:rPr>
                      <m:t>𝑖𝑛</m:t>
                    </m:r>
                    <m:r>
                      <a:rPr lang="en-US" altLang="en-US" sz="2400" i="1" dirty="0" smtClean="0">
                        <a:solidFill>
                          <a:srgbClr val="00B050"/>
                        </a:solidFill>
                        <a:latin typeface="Cambria Math" panose="02040503050406030204" pitchFamily="18" charset="0"/>
                      </a:rPr>
                      <m:t> </m:t>
                    </m:r>
                    <m:r>
                      <a:rPr lang="en-US" altLang="en-US" sz="2400" i="1" dirty="0" smtClean="0">
                        <a:solidFill>
                          <a:srgbClr val="00B050"/>
                        </a:solidFill>
                        <a:latin typeface="Cambria Math" panose="02040503050406030204" pitchFamily="18" charset="0"/>
                      </a:rPr>
                      <m:t>𝑐𝑜𝑛𝑡𝑟𝑜𝑙</m:t>
                    </m:r>
                  </m:oMath>
                </a14:m>
                <a:r>
                  <a:rPr lang="en-US" altLang="en-US" sz="2400" dirty="0">
                    <a:solidFill>
                      <a:srgbClr val="00B050"/>
                    </a:solidFill>
                  </a:rPr>
                  <a:t> </a:t>
                </a:r>
                <a:r>
                  <a:rPr lang="en-US" altLang="en-US" sz="2400" dirty="0">
                    <a:solidFill>
                      <a:schemeClr val="bg2">
                        <a:lumMod val="50000"/>
                      </a:schemeClr>
                    </a:solidFill>
                  </a:rPr>
                  <a:t>and only randomness is present, when </a:t>
                </a:r>
                <a14:m>
                  <m:oMath xmlns:m="http://schemas.openxmlformats.org/officeDocument/2006/math">
                    <m:r>
                      <a:rPr lang="en-US" altLang="en-US" sz="2400" i="1" dirty="0" smtClean="0">
                        <a:solidFill>
                          <a:schemeClr val="accent1">
                            <a:lumMod val="60000"/>
                            <a:lumOff val="40000"/>
                          </a:schemeClr>
                        </a:solidFill>
                        <a:latin typeface="Cambria Math" panose="02040503050406030204" pitchFamily="18" charset="0"/>
                      </a:rPr>
                      <m:t>𝑎𝑐𝑡𝑢𝑎𝑙𝑙𝑦</m:t>
                    </m:r>
                  </m:oMath>
                </a14:m>
                <a:r>
                  <a:rPr lang="en-US" altLang="en-US" sz="2400" dirty="0">
                    <a:solidFill>
                      <a:schemeClr val="bg2">
                        <a:lumMod val="50000"/>
                      </a:schemeClr>
                    </a:solidFill>
                  </a:rPr>
                  <a:t> the process is </a:t>
                </a:r>
                <a14:m>
                  <m:oMath xmlns:m="http://schemas.openxmlformats.org/officeDocument/2006/math">
                    <m:r>
                      <a:rPr lang="en-US" altLang="en-US" sz="2400" i="1" dirty="0" smtClean="0">
                        <a:solidFill>
                          <a:srgbClr val="FF0000"/>
                        </a:solidFill>
                        <a:latin typeface="Cambria Math" panose="02040503050406030204" pitchFamily="18" charset="0"/>
                      </a:rPr>
                      <m:t>𝑜𝑢𝑡</m:t>
                    </m:r>
                    <m:r>
                      <a:rPr lang="en-US" altLang="en-US" sz="2400" i="1" dirty="0" smtClean="0">
                        <a:solidFill>
                          <a:srgbClr val="FF0000"/>
                        </a:solidFill>
                        <a:latin typeface="Cambria Math" panose="02040503050406030204" pitchFamily="18" charset="0"/>
                      </a:rPr>
                      <m:t> </m:t>
                    </m:r>
                    <m:r>
                      <a:rPr lang="en-US" altLang="en-US" sz="2400" i="1" dirty="0" smtClean="0">
                        <a:solidFill>
                          <a:srgbClr val="FF0000"/>
                        </a:solidFill>
                        <a:latin typeface="Cambria Math" panose="02040503050406030204" pitchFamily="18" charset="0"/>
                      </a:rPr>
                      <m:t>𝑜𝑓</m:t>
                    </m:r>
                    <m:r>
                      <a:rPr lang="en-US" altLang="en-US" sz="2400" i="1" dirty="0" smtClean="0">
                        <a:solidFill>
                          <a:srgbClr val="FF0000"/>
                        </a:solidFill>
                        <a:latin typeface="Cambria Math" panose="02040503050406030204" pitchFamily="18" charset="0"/>
                      </a:rPr>
                      <m:t> </m:t>
                    </m:r>
                    <m:r>
                      <a:rPr lang="en-US" altLang="en-US" sz="2400" i="1" dirty="0" smtClean="0">
                        <a:solidFill>
                          <a:srgbClr val="FF0000"/>
                        </a:solidFill>
                        <a:latin typeface="Cambria Math" panose="02040503050406030204" pitchFamily="18" charset="0"/>
                      </a:rPr>
                      <m:t>𝑠𝑡𝑎𝑡𝑖𝑠𝑡𝑖𝑐𝑎𝑙</m:t>
                    </m:r>
                    <m:r>
                      <a:rPr lang="en-US" altLang="en-US" sz="2400" i="1" dirty="0" smtClean="0">
                        <a:solidFill>
                          <a:srgbClr val="FF0000"/>
                        </a:solidFill>
                        <a:latin typeface="Cambria Math" panose="02040503050406030204" pitchFamily="18" charset="0"/>
                      </a:rPr>
                      <m:t> </m:t>
                    </m:r>
                    <m:r>
                      <a:rPr lang="en-US" altLang="en-US" sz="2400" i="1" dirty="0" smtClean="0">
                        <a:solidFill>
                          <a:srgbClr val="FF0000"/>
                        </a:solidFill>
                        <a:latin typeface="Cambria Math" panose="02040503050406030204" pitchFamily="18" charset="0"/>
                      </a:rPr>
                      <m:t>𝑐𝑜𝑛𝑡𝑟𝑜𝑙</m:t>
                    </m:r>
                  </m:oMath>
                </a14:m>
                <a:endParaRPr lang="en-US" altLang="en-US" sz="2400" dirty="0">
                  <a:solidFill>
                    <a:srgbClr val="FF0000"/>
                  </a:solidFill>
                </a:endParaRPr>
              </a:p>
            </p:txBody>
          </p:sp>
        </mc:Choice>
        <mc:Fallback xmlns="">
          <p:sp>
            <p:nvSpPr>
              <p:cNvPr id="86019" name="Text Placeholder 2"/>
              <p:cNvSpPr>
                <a:spLocks noGrp="1" noRot="1" noChangeAspect="1" noMove="1" noResize="1" noEditPoints="1" noAdjustHandles="1" noChangeArrowheads="1" noChangeShapeType="1" noTextEdit="1"/>
              </p:cNvSpPr>
              <p:nvPr>
                <p:ph type="body" idx="1"/>
              </p:nvPr>
            </p:nvSpPr>
            <p:spPr>
              <a:xfrm>
                <a:off x="609600" y="1600201"/>
                <a:ext cx="10693940" cy="4525963"/>
              </a:xfrm>
              <a:blipFill>
                <a:blip r:embed="rId2"/>
                <a:stretch>
                  <a:fillRect r="-855"/>
                </a:stretch>
              </a:blipFill>
            </p:spPr>
            <p:txBody>
              <a:bodyPr/>
              <a:lstStyle/>
              <a:p>
                <a:r>
                  <a:rPr lang="en-US">
                    <a:noFill/>
                  </a:rPr>
                  <a:t> </a:t>
                </a:r>
              </a:p>
            </p:txBody>
          </p:sp>
        </mc:Fallback>
      </mc:AlternateContent>
    </p:spTree>
    <p:extLst>
      <p:ext uri="{BB962C8B-B14F-4D97-AF65-F5344CB8AC3E}">
        <p14:creationId xmlns:p14="http://schemas.microsoft.com/office/powerpoint/2010/main" val="388877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6019">
                                            <p:txEl>
                                              <p:pRg st="2" end="2"/>
                                            </p:txEl>
                                          </p:spTgt>
                                        </p:tgtEl>
                                        <p:attrNameLst>
                                          <p:attrName>style.visibility</p:attrName>
                                        </p:attrNameLst>
                                      </p:cBhvr>
                                      <p:to>
                                        <p:strVal val="visible"/>
                                      </p:to>
                                    </p:set>
                                    <p:animEffect transition="in" filter="fade">
                                      <p:cBhvr>
                                        <p:cTn id="11" dur="500"/>
                                        <p:tgtEl>
                                          <p:spTgt spid="86019">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86019">
                                            <p:txEl>
                                              <p:pRg st="3" end="3"/>
                                            </p:txEl>
                                          </p:spTgt>
                                        </p:tgtEl>
                                        <p:attrNameLst>
                                          <p:attrName>style.visibility</p:attrName>
                                        </p:attrNameLst>
                                      </p:cBhvr>
                                      <p:to>
                                        <p:strVal val="visible"/>
                                      </p:to>
                                    </p:set>
                                    <p:animEffect transition="in" filter="fade">
                                      <p:cBhvr>
                                        <p:cTn id="14" dur="500"/>
                                        <p:tgtEl>
                                          <p:spTgt spid="860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lIns="91425" tIns="91425" rIns="91425" bIns="91425" anchor="b" anchorCtr="0"/>
          <a:lstStyle/>
          <a:p>
            <a:r>
              <a:rPr lang="en-US" altLang="en-US" sz="3600" dirty="0"/>
              <a:t>Acceptance Sampling</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lIns="91425" tIns="91425" rIns="91425" bIns="91425" anchor="t" anchorCtr="0">
                <a:noAutofit/>
              </a:bodyPr>
              <a:lstStyle/>
              <a:p>
                <a:pPr marL="0" indent="0">
                  <a:buSzPts val="2400"/>
                  <a:buNone/>
                  <a:defRPr/>
                </a:pPr>
                <a:r>
                  <a:rPr lang="en-US" sz="2400" b="1" dirty="0"/>
                  <a:t>Acceptable Quality Level (AQL)</a:t>
                </a:r>
              </a:p>
              <a:p>
                <a:pPr marL="800100" lvl="1" indent="-342900">
                  <a:buSzPts val="2400"/>
                  <a:defRPr/>
                </a:pPr>
                <a:r>
                  <a:rPr lang="en-US" sz="2400" dirty="0">
                    <a:solidFill>
                      <a:schemeClr val="bg2">
                        <a:lumMod val="50000"/>
                      </a:schemeClr>
                    </a:solidFill>
                  </a:rPr>
                  <a:t>The quality level desired by the consumer. </a:t>
                </a:r>
              </a:p>
              <a:p>
                <a:pPr marL="800100" lvl="1" indent="-342900">
                  <a:buSzPts val="2400"/>
                  <a:defRPr/>
                </a:pPr>
                <a:r>
                  <a:rPr lang="en-US" sz="2400" dirty="0">
                    <a:solidFill>
                      <a:schemeClr val="bg2">
                        <a:lumMod val="50000"/>
                      </a:schemeClr>
                    </a:solidFill>
                  </a:rPr>
                  <a:t>The proportion of defective items (outside of specifications) that the buyer will accept in a shipment.</a:t>
                </a:r>
              </a:p>
              <a:p>
                <a:pPr marL="800100" lvl="1" indent="-342900">
                  <a:buSzPts val="2400"/>
                  <a:defRPr/>
                </a:pPr>
                <a:r>
                  <a:rPr lang="en-US" sz="2400" dirty="0">
                    <a:solidFill>
                      <a:schemeClr val="bg2">
                        <a:lumMod val="50000"/>
                      </a:schemeClr>
                    </a:solidFill>
                  </a:rPr>
                  <a:t>These days, that proportion is getting very small, often measured in </a:t>
                </a:r>
                <a14:m>
                  <m:oMath xmlns:m="http://schemas.openxmlformats.org/officeDocument/2006/math">
                    <m:r>
                      <a:rPr lang="en-US" sz="2400" i="1" dirty="0" smtClean="0">
                        <a:solidFill>
                          <a:srgbClr val="FF6600"/>
                        </a:solidFill>
                        <a:latin typeface="Cambria Math" panose="02040503050406030204" pitchFamily="18" charset="0"/>
                      </a:rPr>
                      <m:t>𝑝𝑎𝑟𝑡𝑠</m:t>
                    </m:r>
                    <m:r>
                      <a:rPr lang="en-US" sz="2400" i="1" dirty="0" smtClean="0">
                        <a:solidFill>
                          <a:srgbClr val="FF6600"/>
                        </a:solidFill>
                        <a:latin typeface="Cambria Math" panose="02040503050406030204" pitchFamily="18" charset="0"/>
                      </a:rPr>
                      <m:t> </m:t>
                    </m:r>
                    <m:r>
                      <a:rPr lang="en-US" sz="2400" i="1" dirty="0" smtClean="0">
                        <a:solidFill>
                          <a:srgbClr val="FF6600"/>
                        </a:solidFill>
                        <a:latin typeface="Cambria Math" panose="02040503050406030204" pitchFamily="18" charset="0"/>
                      </a:rPr>
                      <m:t>𝑝𝑒𝑟</m:t>
                    </m:r>
                    <m:r>
                      <a:rPr lang="en-US" sz="2400" i="1" dirty="0" smtClean="0">
                        <a:solidFill>
                          <a:srgbClr val="FF6600"/>
                        </a:solidFill>
                        <a:latin typeface="Cambria Math" panose="02040503050406030204" pitchFamily="18" charset="0"/>
                      </a:rPr>
                      <m:t> </m:t>
                    </m:r>
                    <m:r>
                      <a:rPr lang="en-US" sz="2400" i="1" dirty="0" smtClean="0">
                        <a:solidFill>
                          <a:srgbClr val="FF6600"/>
                        </a:solidFill>
                        <a:latin typeface="Cambria Math" panose="02040503050406030204" pitchFamily="18" charset="0"/>
                      </a:rPr>
                      <m:t>𝑡𝑒𝑛</m:t>
                    </m:r>
                    <m:r>
                      <a:rPr lang="en-US" sz="2400" i="1" dirty="0" smtClean="0">
                        <a:solidFill>
                          <a:srgbClr val="FF6600"/>
                        </a:solidFill>
                        <a:latin typeface="Cambria Math" panose="02040503050406030204" pitchFamily="18" charset="0"/>
                      </a:rPr>
                      <m:t>−</m:t>
                    </m:r>
                    <m:r>
                      <a:rPr lang="en-US" sz="2400" i="1" dirty="0" smtClean="0">
                        <a:solidFill>
                          <a:srgbClr val="FF6600"/>
                        </a:solidFill>
                        <a:latin typeface="Cambria Math" panose="02040503050406030204" pitchFamily="18" charset="0"/>
                      </a:rPr>
                      <m:t>𝑡h𝑜𝑢𝑠𝑎𝑛𝑑</m:t>
                    </m:r>
                    <m:r>
                      <a:rPr lang="en-US" sz="2400" i="1" dirty="0" smtClean="0">
                        <a:solidFill>
                          <a:srgbClr val="FF6600"/>
                        </a:solidFill>
                        <a:latin typeface="Cambria Math" panose="02040503050406030204" pitchFamily="18" charset="0"/>
                      </a:rPr>
                      <m:t>. </m:t>
                    </m:r>
                  </m:oMath>
                </a14:m>
                <a:endParaRPr lang="en-US" sz="2400" dirty="0">
                  <a:solidFill>
                    <a:srgbClr val="FF6600"/>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l="-889" r="-889"/>
                </a:stretch>
              </a:blipFill>
            </p:spPr>
            <p:txBody>
              <a:bodyPr/>
              <a:lstStyle/>
              <a:p>
                <a:r>
                  <a:rPr lang="en-US">
                    <a:noFill/>
                  </a:rPr>
                  <a:t> </a:t>
                </a:r>
              </a:p>
            </p:txBody>
          </p:sp>
        </mc:Fallback>
      </mc:AlternateContent>
      <p:pic>
        <p:nvPicPr>
          <p:cNvPr id="5734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0991" y="3910014"/>
            <a:ext cx="385127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88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a:t>Acceptance Sampling Process</a:t>
            </a:r>
          </a:p>
        </p:txBody>
      </p:sp>
      <mc:AlternateContent xmlns:mc="http://schemas.openxmlformats.org/markup-compatibility/2006" xmlns:a14="http://schemas.microsoft.com/office/drawing/2010/main">
        <mc:Choice Requires="a14">
          <p:sp>
            <p:nvSpPr>
              <p:cNvPr id="5" name="Rectangle 4"/>
              <p:cNvSpPr/>
              <p:nvPr/>
            </p:nvSpPr>
            <p:spPr>
              <a:xfrm>
                <a:off x="668643" y="1472626"/>
                <a:ext cx="7654621" cy="4154984"/>
              </a:xfrm>
              <a:prstGeom prst="rect">
                <a:avLst/>
              </a:prstGeom>
            </p:spPr>
            <p:txBody>
              <a:bodyPr wrap="square">
                <a:spAutoFit/>
              </a:bodyPr>
              <a:lstStyle/>
              <a:p>
                <a:pPr marL="457200" indent="-457200" algn="just">
                  <a:buFontTx/>
                  <a:buAutoNum type="arabicPeriod"/>
                  <a:defRPr/>
                </a:pPr>
                <a:r>
                  <a:rPr lang="en-US" sz="2400" dirty="0">
                    <a:solidFill>
                      <a:schemeClr val="bg2">
                        <a:lumMod val="50000"/>
                      </a:schemeClr>
                    </a:solidFill>
                    <a:latin typeface="+mn-lt"/>
                  </a:rPr>
                  <a:t>A </a:t>
                </a:r>
                <a14:m>
                  <m:oMath xmlns:m="http://schemas.openxmlformats.org/officeDocument/2006/math">
                    <m:r>
                      <a:rPr lang="en-US" sz="2400" i="1" dirty="0" smtClean="0">
                        <a:solidFill>
                          <a:srgbClr val="FF0000"/>
                        </a:solidFill>
                        <a:latin typeface="Cambria Math" panose="02040503050406030204" pitchFamily="18" charset="0"/>
                      </a:rPr>
                      <m:t>𝑟𝑎𝑛𝑑𝑜𝑚</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𝑠𝑎𝑚𝑝𝑙𝑒</m:t>
                    </m:r>
                    <m:r>
                      <a:rPr lang="en-US" sz="2400" i="1" dirty="0" smtClean="0">
                        <a:solidFill>
                          <a:srgbClr val="FF0000"/>
                        </a:solidFill>
                        <a:latin typeface="Cambria Math" panose="02040503050406030204" pitchFamily="18" charset="0"/>
                      </a:rPr>
                      <m:t> </m:t>
                    </m:r>
                  </m:oMath>
                </a14:m>
                <a:r>
                  <a:rPr lang="en-US" sz="2400" dirty="0">
                    <a:solidFill>
                      <a:schemeClr val="bg2">
                        <a:lumMod val="50000"/>
                      </a:schemeClr>
                    </a:solidFill>
                    <a:latin typeface="+mn-lt"/>
                  </a:rPr>
                  <a:t>is taken from a large quantity of items and tested or measured relative to the specifications or quality measures of interest.</a:t>
                </a:r>
              </a:p>
              <a:p>
                <a:pPr marL="457200" indent="-457200" algn="just">
                  <a:buFontTx/>
                  <a:buAutoNum type="arabicPeriod"/>
                  <a:defRPr/>
                </a:pPr>
                <a:endParaRPr lang="en-US" sz="2400" dirty="0">
                  <a:solidFill>
                    <a:schemeClr val="bg2">
                      <a:lumMod val="50000"/>
                    </a:schemeClr>
                  </a:solidFill>
                  <a:latin typeface="+mn-lt"/>
                </a:endParaRPr>
              </a:p>
              <a:p>
                <a:pPr marL="457200" indent="-457200" algn="just">
                  <a:buFontTx/>
                  <a:buAutoNum type="arabicPeriod"/>
                  <a:defRPr/>
                </a:pPr>
                <a:r>
                  <a:rPr lang="en-US" sz="2400" dirty="0">
                    <a:solidFill>
                      <a:schemeClr val="bg2">
                        <a:lumMod val="50000"/>
                      </a:schemeClr>
                    </a:solidFill>
                    <a:latin typeface="+mn-lt"/>
                  </a:rPr>
                  <a:t>If the sample</a:t>
                </a:r>
                <a14:m>
                  <m:oMath xmlns:m="http://schemas.openxmlformats.org/officeDocument/2006/math">
                    <m:r>
                      <a:rPr lang="en-US" sz="2400" i="1" dirty="0" smtClean="0">
                        <a:solidFill>
                          <a:srgbClr val="FF0000"/>
                        </a:solidFill>
                        <a:latin typeface="Cambria Math" panose="02040503050406030204" pitchFamily="18" charset="0"/>
                      </a:rPr>
                      <m:t>𝑝𝑎𝑠𝑠𝑒𝑠</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𝑡h𝑒</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𝑡𝑒𝑠𝑡</m:t>
                    </m:r>
                    <m:r>
                      <a:rPr lang="en-US" sz="2400" i="1" dirty="0" smtClean="0">
                        <a:solidFill>
                          <a:srgbClr val="FF0000"/>
                        </a:solidFill>
                        <a:latin typeface="Cambria Math" panose="02040503050406030204" pitchFamily="18" charset="0"/>
                      </a:rPr>
                      <m:t> </m:t>
                    </m:r>
                  </m:oMath>
                </a14:m>
                <a:r>
                  <a:rPr lang="en-US" sz="2400" dirty="0">
                    <a:solidFill>
                      <a:schemeClr val="bg2">
                        <a:lumMod val="50000"/>
                      </a:schemeClr>
                    </a:solidFill>
                    <a:latin typeface="+mn-lt"/>
                  </a:rPr>
                  <a:t>(low number of defects), the </a:t>
                </a:r>
                <a14:m>
                  <m:oMath xmlns:m="http://schemas.openxmlformats.org/officeDocument/2006/math">
                    <m:r>
                      <a:rPr lang="en-US" sz="2400" i="1" dirty="0" smtClean="0">
                        <a:solidFill>
                          <a:srgbClr val="FF0000"/>
                        </a:solidFill>
                        <a:latin typeface="Cambria Math" panose="02040503050406030204" pitchFamily="18" charset="0"/>
                      </a:rPr>
                      <m:t>𝑒𝑛𝑡𝑖𝑟𝑒</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𝑞𝑢𝑎𝑛𝑡𝑖𝑡𝑦</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𝑜𝑓</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𝑖𝑡𝑒𝑚𝑠</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𝑖𝑠</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𝑎𝑐𝑐𝑒𝑝𝑡𝑒𝑑</m:t>
                    </m:r>
                  </m:oMath>
                </a14:m>
                <a:r>
                  <a:rPr lang="en-US" sz="2400" dirty="0">
                    <a:solidFill>
                      <a:schemeClr val="bg2">
                        <a:lumMod val="50000"/>
                      </a:schemeClr>
                    </a:solidFill>
                    <a:latin typeface="+mn-lt"/>
                  </a:rPr>
                  <a:t>.</a:t>
                </a:r>
              </a:p>
              <a:p>
                <a:pPr marL="457200" indent="-457200" algn="just">
                  <a:buFontTx/>
                  <a:buAutoNum type="arabicPeriod"/>
                  <a:defRPr/>
                </a:pPr>
                <a:endParaRPr lang="en-US" sz="2400" dirty="0">
                  <a:solidFill>
                    <a:schemeClr val="bg2">
                      <a:lumMod val="50000"/>
                    </a:schemeClr>
                  </a:solidFill>
                  <a:latin typeface="+mn-lt"/>
                </a:endParaRPr>
              </a:p>
              <a:p>
                <a:pPr marL="457200" indent="-457200" algn="just">
                  <a:buFontTx/>
                  <a:buAutoNum type="arabicPeriod"/>
                  <a:defRPr/>
                </a:pPr>
                <a:r>
                  <a:rPr lang="en-US" sz="2400" dirty="0">
                    <a:solidFill>
                      <a:schemeClr val="bg2">
                        <a:lumMod val="50000"/>
                      </a:schemeClr>
                    </a:solidFill>
                  </a:rPr>
                  <a:t>If the </a:t>
                </a:r>
                <a14:m>
                  <m:oMath xmlns:m="http://schemas.openxmlformats.org/officeDocument/2006/math">
                    <m:r>
                      <a:rPr lang="en-US" sz="2400" i="1" dirty="0" smtClean="0">
                        <a:solidFill>
                          <a:srgbClr val="FF0000"/>
                        </a:solidFill>
                        <a:latin typeface="Cambria Math" panose="02040503050406030204" pitchFamily="18" charset="0"/>
                      </a:rPr>
                      <m:t>𝑠𝑎𝑚𝑝𝑙𝑒</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𝑓𝑎𝑖𝑙𝑠</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𝑡h𝑒</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𝑡𝑒𝑠𝑡</m:t>
                    </m:r>
                  </m:oMath>
                </a14:m>
                <a:r>
                  <a:rPr lang="en-US" sz="2400" dirty="0">
                    <a:solidFill>
                      <a:schemeClr val="bg2">
                        <a:lumMod val="50000"/>
                      </a:schemeClr>
                    </a:solidFill>
                  </a:rPr>
                  <a:t>, either (a) the entire quantity of items is subjected to </a:t>
                </a:r>
                <a14:m>
                  <m:oMath xmlns:m="http://schemas.openxmlformats.org/officeDocument/2006/math">
                    <m:r>
                      <a:rPr lang="en-US" sz="2400" i="1" dirty="0" smtClean="0">
                        <a:solidFill>
                          <a:schemeClr val="accent1">
                            <a:lumMod val="60000"/>
                            <a:lumOff val="40000"/>
                          </a:schemeClr>
                        </a:solidFill>
                        <a:latin typeface="Cambria Math" panose="02040503050406030204" pitchFamily="18" charset="0"/>
                      </a:rPr>
                      <m:t>100</m:t>
                    </m:r>
                    <m:r>
                      <a:rPr lang="en-US" sz="2400" b="0" i="1" dirty="0" smtClean="0">
                        <a:solidFill>
                          <a:schemeClr val="accent1">
                            <a:lumMod val="60000"/>
                            <a:lumOff val="40000"/>
                          </a:schemeClr>
                        </a:solidFill>
                        <a:latin typeface="Cambria Math" panose="02040503050406030204" pitchFamily="18" charset="0"/>
                      </a:rPr>
                      <m:t>%</m:t>
                    </m:r>
                    <m:r>
                      <a:rPr lang="en-US" sz="2400" i="1" dirty="0" smtClean="0">
                        <a:solidFill>
                          <a:schemeClr val="accent1">
                            <a:lumMod val="60000"/>
                            <a:lumOff val="40000"/>
                          </a:schemeClr>
                        </a:solidFill>
                        <a:latin typeface="Cambria Math" panose="02040503050406030204" pitchFamily="18" charset="0"/>
                      </a:rPr>
                      <m:t>  </m:t>
                    </m:r>
                    <m:r>
                      <a:rPr lang="en-US" sz="2400" i="1" dirty="0" smtClean="0">
                        <a:solidFill>
                          <a:schemeClr val="accent1">
                            <a:lumMod val="60000"/>
                            <a:lumOff val="40000"/>
                          </a:schemeClr>
                        </a:solidFill>
                        <a:latin typeface="Cambria Math" panose="02040503050406030204" pitchFamily="18" charset="0"/>
                      </a:rPr>
                      <m:t>𝑖𝑛𝑠𝑝𝑒𝑐𝑡𝑖𝑜𝑛</m:t>
                    </m:r>
                  </m:oMath>
                </a14:m>
                <a:r>
                  <a:rPr lang="en-US" sz="2400" dirty="0">
                    <a:solidFill>
                      <a:schemeClr val="accent1">
                        <a:lumMod val="60000"/>
                        <a:lumOff val="40000"/>
                      </a:schemeClr>
                    </a:solidFill>
                  </a:rPr>
                  <a:t> </a:t>
                </a:r>
                <a:r>
                  <a:rPr lang="en-US" sz="2400" dirty="0">
                    <a:solidFill>
                      <a:schemeClr val="bg2">
                        <a:lumMod val="50000"/>
                      </a:schemeClr>
                    </a:solidFill>
                  </a:rPr>
                  <a:t>and all defective items repaired or replaced, or (b) the </a:t>
                </a:r>
                <a14:m>
                  <m:oMath xmlns:m="http://schemas.openxmlformats.org/officeDocument/2006/math">
                    <m:r>
                      <a:rPr lang="en-US" sz="2400" i="1" dirty="0" smtClean="0">
                        <a:solidFill>
                          <a:srgbClr val="FF0000"/>
                        </a:solidFill>
                        <a:latin typeface="Cambria Math" panose="02040503050406030204" pitchFamily="18" charset="0"/>
                      </a:rPr>
                      <m:t>𝑒𝑛𝑡𝑖𝑟𝑒</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𝑞𝑢𝑎𝑛𝑡𝑖𝑡𝑦</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𝑖𝑠</m:t>
                    </m:r>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𝑟𝑒𝑡𝑢𝑟𝑛𝑒𝑑</m:t>
                    </m:r>
                    <m:r>
                      <a:rPr lang="en-US" sz="2400" i="1" dirty="0" smtClean="0">
                        <a:solidFill>
                          <a:srgbClr val="FF0000"/>
                        </a:solidFill>
                        <a:latin typeface="Cambria Math" panose="02040503050406030204" pitchFamily="18" charset="0"/>
                      </a:rPr>
                      <m:t> </m:t>
                    </m:r>
                  </m:oMath>
                </a14:m>
                <a:r>
                  <a:rPr lang="en-US" sz="2400" dirty="0">
                    <a:solidFill>
                      <a:schemeClr val="bg2">
                        <a:lumMod val="50000"/>
                      </a:schemeClr>
                    </a:solidFill>
                  </a:rPr>
                  <a:t>to the supplier.</a:t>
                </a:r>
              </a:p>
            </p:txBody>
          </p:sp>
        </mc:Choice>
        <mc:Fallback xmlns="">
          <p:sp>
            <p:nvSpPr>
              <p:cNvPr id="5" name="Rectangle 4"/>
              <p:cNvSpPr>
                <a:spLocks noRot="1" noChangeAspect="1" noMove="1" noResize="1" noEditPoints="1" noAdjustHandles="1" noChangeArrowheads="1" noChangeShapeType="1" noTextEdit="1"/>
              </p:cNvSpPr>
              <p:nvPr/>
            </p:nvSpPr>
            <p:spPr>
              <a:xfrm>
                <a:off x="668643" y="1472626"/>
                <a:ext cx="7654621" cy="4154984"/>
              </a:xfrm>
              <a:prstGeom prst="rect">
                <a:avLst/>
              </a:prstGeom>
              <a:blipFill>
                <a:blip r:embed="rId3"/>
                <a:stretch>
                  <a:fillRect l="-1116" t="-1028" r="-1275" b="-2643"/>
                </a:stretch>
              </a:blipFill>
            </p:spPr>
            <p:txBody>
              <a:bodyPr/>
              <a:lstStyle/>
              <a:p>
                <a:r>
                  <a:rPr lang="en-US">
                    <a:noFill/>
                  </a:rPr>
                  <a:t> </a:t>
                </a:r>
              </a:p>
            </p:txBody>
          </p:sp>
        </mc:Fallback>
      </mc:AlternateContent>
      <p:pic>
        <p:nvPicPr>
          <p:cNvPr id="58374"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3478" y="1472626"/>
            <a:ext cx="2559098" cy="192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8" descr="Image result for accept 3d peopl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15983" y="3394953"/>
            <a:ext cx="3133895" cy="287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082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91425" tIns="91425" rIns="91425" bIns="91425" anchor="b" anchorCtr="0">
            <a:noAutofit/>
          </a:bodyPr>
          <a:lstStyle/>
          <a:p>
            <a:pPr lvl="0">
              <a:spcBef>
                <a:spcPct val="0"/>
              </a:spcBef>
              <a:buClrTx/>
            </a:pPr>
            <a:r>
              <a:rPr lang="en-US" kern="1200" dirty="0">
                <a:solidFill>
                  <a:srgbClr val="007FA3"/>
                </a:solidFill>
                <a:latin typeface="Times New Roman" panose="02020603050405020304" pitchFamily="18" charset="0"/>
                <a:ea typeface="+mj-ea"/>
                <a:cs typeface="Times New Roman" panose="02020603050405020304" pitchFamily="18" charset="0"/>
              </a:rPr>
              <a:t>Learning Objectives </a:t>
            </a:r>
            <a:r>
              <a:rPr lang="en-US" sz="2000" b="0" kern="1200" dirty="0">
                <a:solidFill>
                  <a:srgbClr val="007FA3"/>
                </a:solidFill>
                <a:latin typeface="Times New Roman" panose="02020603050405020304" pitchFamily="18" charset="0"/>
                <a:ea typeface="+mj-ea"/>
                <a:cs typeface="Times New Roman" panose="02020603050405020304" pitchFamily="18" charset="0"/>
              </a:rPr>
              <a:t>(2 of 2)</a:t>
            </a:r>
          </a:p>
        </p:txBody>
      </p:sp>
      <p:sp>
        <p:nvSpPr>
          <p:cNvPr id="3" name="Content Placeholder 2"/>
          <p:cNvSpPr>
            <a:spLocks noGrp="1"/>
          </p:cNvSpPr>
          <p:nvPr>
            <p:ph type="body" idx="1"/>
          </p:nvPr>
        </p:nvSpPr>
        <p:spPr/>
        <p:txBody>
          <a:bodyPr wrap="square" lIns="91425" tIns="91425" rIns="91425" bIns="91425" anchor="t" anchorCtr="0">
            <a:noAutofit/>
          </a:bodyPr>
          <a:lstStyle/>
          <a:p>
            <a:pPr marL="0" indent="0">
              <a:spcAft>
                <a:spcPct val="0"/>
              </a:spcAft>
              <a:buSzPts val="2400"/>
              <a:buNone/>
            </a:pPr>
            <a:r>
              <a:rPr lang="en-US" sz="2400" b="1" kern="1200" dirty="0">
                <a:solidFill>
                  <a:schemeClr val="tx2"/>
                </a:solidFill>
                <a:latin typeface="Arial (Body)"/>
                <a:ea typeface="+mn-ea"/>
                <a:cs typeface="+mn-cs"/>
              </a:rPr>
              <a:t>3.5</a:t>
            </a:r>
            <a:r>
              <a:rPr lang="en-US" sz="2400" kern="1200" dirty="0">
                <a:solidFill>
                  <a:srgbClr val="000000"/>
                </a:solidFill>
                <a:latin typeface="Arial (Body)"/>
                <a:ea typeface="+mn-ea"/>
                <a:cs typeface="+mn-cs"/>
              </a:rPr>
              <a:t> Explain how to determine </a:t>
            </a:r>
            <a:r>
              <a:rPr lang="en-US" sz="2400" i="1" kern="1200" dirty="0">
                <a:solidFill>
                  <a:srgbClr val="FF0000"/>
                </a:solidFill>
                <a:latin typeface="Arial (Body)"/>
                <a:ea typeface="+mn-ea"/>
                <a:cs typeface="+mn-cs"/>
              </a:rPr>
              <a:t>whether a process is capable </a:t>
            </a:r>
            <a:r>
              <a:rPr lang="en-US" sz="2400" kern="1200" dirty="0">
                <a:solidFill>
                  <a:srgbClr val="000000"/>
                </a:solidFill>
                <a:latin typeface="Arial (Body)"/>
                <a:ea typeface="+mn-ea"/>
                <a:cs typeface="+mn-cs"/>
              </a:rPr>
              <a:t>of producing a service or product to specifications.</a:t>
            </a:r>
          </a:p>
          <a:p>
            <a:pPr marL="0" indent="0">
              <a:spcAft>
                <a:spcPct val="0"/>
              </a:spcAft>
              <a:buSzPts val="2400"/>
              <a:buNone/>
            </a:pPr>
            <a:r>
              <a:rPr lang="en-US" sz="2400" b="1" kern="1200" dirty="0">
                <a:solidFill>
                  <a:schemeClr val="tx2"/>
                </a:solidFill>
                <a:latin typeface="Arial (Body)"/>
                <a:ea typeface="+mn-ea"/>
                <a:cs typeface="+mn-cs"/>
              </a:rPr>
              <a:t>3.6</a:t>
            </a:r>
            <a:r>
              <a:rPr lang="en-US" sz="2400" kern="1200" dirty="0">
                <a:solidFill>
                  <a:srgbClr val="000000"/>
                </a:solidFill>
                <a:latin typeface="Arial (Body)"/>
                <a:ea typeface="+mn-ea"/>
                <a:cs typeface="+mn-cs"/>
              </a:rPr>
              <a:t> Describe </a:t>
            </a:r>
            <a:r>
              <a:rPr lang="en-US" sz="2400" i="1" kern="1200" dirty="0">
                <a:solidFill>
                  <a:srgbClr val="FF0000"/>
                </a:solidFill>
                <a:latin typeface="Arial (Body)"/>
                <a:ea typeface="+mn-ea"/>
                <a:cs typeface="+mn-cs"/>
              </a:rPr>
              <a:t>International Quality Documentation Standards </a:t>
            </a:r>
            <a:r>
              <a:rPr lang="en-US" sz="2400" kern="1200" dirty="0">
                <a:solidFill>
                  <a:srgbClr val="000000"/>
                </a:solidFill>
                <a:latin typeface="Arial (Body)"/>
                <a:ea typeface="+mn-ea"/>
                <a:cs typeface="+mn-cs"/>
              </a:rPr>
              <a:t>and the Baldrige Performance Excellence Program</a:t>
            </a:r>
          </a:p>
          <a:p>
            <a:pPr marL="0" indent="0">
              <a:spcAft>
                <a:spcPct val="0"/>
              </a:spcAft>
              <a:buSzPts val="2400"/>
              <a:buNone/>
            </a:pPr>
            <a:r>
              <a:rPr lang="en-US" sz="2400" b="1" kern="1200" dirty="0">
                <a:solidFill>
                  <a:schemeClr val="tx2"/>
                </a:solidFill>
                <a:latin typeface="Arial (Body)"/>
                <a:ea typeface="+mn-ea"/>
                <a:cs typeface="+mn-cs"/>
              </a:rPr>
              <a:t>3.7</a:t>
            </a:r>
            <a:r>
              <a:rPr lang="en-US" sz="2400" kern="1200" dirty="0">
                <a:solidFill>
                  <a:srgbClr val="000000"/>
                </a:solidFill>
                <a:latin typeface="Arial (Body)"/>
                <a:ea typeface="+mn-ea"/>
                <a:cs typeface="+mn-cs"/>
              </a:rPr>
              <a:t> Understand the </a:t>
            </a:r>
            <a:r>
              <a:rPr lang="en-US" sz="2400" i="1" kern="1200" dirty="0">
                <a:solidFill>
                  <a:srgbClr val="FF0000"/>
                </a:solidFill>
                <a:latin typeface="Arial (Body)"/>
                <a:ea typeface="+mn-ea"/>
                <a:cs typeface="+mn-cs"/>
              </a:rPr>
              <a:t>systems approach </a:t>
            </a:r>
            <a:r>
              <a:rPr lang="en-US" sz="2400" kern="1200" dirty="0">
                <a:solidFill>
                  <a:srgbClr val="000000"/>
                </a:solidFill>
                <a:latin typeface="Arial (Body)"/>
                <a:ea typeface="+mn-ea"/>
                <a:cs typeface="+mn-cs"/>
              </a:rPr>
              <a:t>to Total Quality Management </a:t>
            </a:r>
            <a:r>
              <a:rPr lang="en-US" sz="2400" i="1" kern="1200" dirty="0">
                <a:solidFill>
                  <a:srgbClr val="FF0000"/>
                </a:solidFill>
                <a:latin typeface="Arial (Body)"/>
                <a:ea typeface="+mn-ea"/>
                <a:cs typeface="+mn-cs"/>
              </a:rPr>
              <a:t>(TQM)</a:t>
            </a:r>
          </a:p>
        </p:txBody>
      </p:sp>
    </p:spTree>
    <p:extLst>
      <p:ext uri="{BB962C8B-B14F-4D97-AF65-F5344CB8AC3E}">
        <p14:creationId xmlns:p14="http://schemas.microsoft.com/office/powerpoint/2010/main" val="78051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 Placeholder 2"/>
          <p:cNvSpPr>
            <a:spLocks noGrp="1"/>
          </p:cNvSpPr>
          <p:nvPr>
            <p:ph type="body" idx="1"/>
          </p:nvPr>
        </p:nvSpPr>
        <p:spPr>
          <a:xfrm>
            <a:off x="2352675" y="164307"/>
            <a:ext cx="8229600" cy="669925"/>
          </a:xfrm>
        </p:spPr>
        <p:txBody>
          <a:bodyPr lIns="91425" tIns="91425" rIns="91425" bIns="91425" anchor="t" anchorCtr="0"/>
          <a:lstStyle/>
          <a:p>
            <a:pPr marL="0" indent="0" algn="ctr">
              <a:buSzPts val="2400"/>
              <a:buNone/>
            </a:pPr>
            <a:r>
              <a:rPr lang="en-US" altLang="en-US" sz="1400" dirty="0">
                <a:solidFill>
                  <a:srgbClr val="000000"/>
                </a:solidFill>
                <a:latin typeface="Arial (Body)"/>
              </a:rPr>
              <a:t>Figure 3.4 Interface of Acceptance Sampling and Process Performance Approaches in a Supply Chain</a:t>
            </a:r>
          </a:p>
        </p:txBody>
      </p:sp>
      <p:pic>
        <p:nvPicPr>
          <p:cNvPr id="6042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03313"/>
            <a:ext cx="20955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1813" y="957263"/>
            <a:ext cx="45339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90689" y="1103314"/>
            <a:ext cx="7096125" cy="362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90689" y="1055688"/>
            <a:ext cx="740092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09725" y="1149350"/>
            <a:ext cx="75628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57375" y="1019175"/>
            <a:ext cx="7372350"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14500" y="903289"/>
            <a:ext cx="77089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609726" y="1055689"/>
            <a:ext cx="8228013"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609725" y="903289"/>
            <a:ext cx="8389938"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flow chart demonstrates the acceptance sampling process. first, the supplier manufactures fan blades, with the target being firm Ay’s specs. The supplier uses T Q M or six sigma to achieve internal process performance. The supplier then sends fan blades to firm Ay, which manufactures furnace fan motors, with the target being the buyer’s specs. Firm Ay uses T Q M or six sigma to achieve internal process performance. Firm Ay conducts blade sampling. If it accepts the blades, it uses them. If it does not accept the blades, it returns them to the supplier. Firm Ay then sends fan motors to the buyer, which manufactures furnaces. The buyer conducts motor sampling, either accepting or rejecting the motors."/>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65275" y="628651"/>
            <a:ext cx="84788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7862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lIns="91425" tIns="91425" rIns="91425" bIns="91425" anchor="b" anchorCtr="0"/>
          <a:lstStyle/>
          <a:p>
            <a:r>
              <a:rPr lang="en-US" altLang="en-US" dirty="0">
                <a:latin typeface="Times New Roman" panose="02020603050405020304" pitchFamily="18" charset="0"/>
                <a:cs typeface="Times New Roman" panose="02020603050405020304" pitchFamily="18" charset="0"/>
              </a:rPr>
              <a:t>Statistical Process Control (S</a:t>
            </a:r>
            <a:r>
              <a:rPr lang="en-US" altLang="en-US" sz="1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P</a:t>
            </a:r>
            <a:r>
              <a:rPr lang="en-US" altLang="en-US" sz="1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C)</a:t>
            </a:r>
            <a:endParaRPr lang="en-US" altLang="en-US" sz="2000" b="0" dirty="0">
              <a:latin typeface="Times New Roman" panose="02020603050405020304" pitchFamily="18" charset="0"/>
              <a:cs typeface="Times New Roman" panose="02020603050405020304" pitchFamily="18" charset="0"/>
            </a:endParaRPr>
          </a:p>
        </p:txBody>
      </p:sp>
      <p:pic>
        <p:nvPicPr>
          <p:cNvPr id="63491" name="Picture 2" descr="Related imag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95525" y="1103314"/>
            <a:ext cx="691515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3882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sz="3600" dirty="0"/>
              <a:t>Evaluating the Performance of  the process</a:t>
            </a:r>
          </a:p>
        </p:txBody>
      </p:sp>
      <p:sp>
        <p:nvSpPr>
          <p:cNvPr id="65539" name="Content Placeholder 2"/>
          <p:cNvSpPr>
            <a:spLocks noGrp="1"/>
          </p:cNvSpPr>
          <p:nvPr>
            <p:ph idx="1"/>
          </p:nvPr>
        </p:nvSpPr>
        <p:spPr>
          <a:xfrm>
            <a:off x="2762250" y="1483201"/>
            <a:ext cx="5981700" cy="414338"/>
          </a:xfrm>
        </p:spPr>
        <p:txBody>
          <a:bodyPr/>
          <a:lstStyle/>
          <a:p>
            <a:pPr marL="0" indent="0" algn="ctr">
              <a:buNone/>
            </a:pPr>
            <a:r>
              <a:rPr lang="en-US" altLang="en-US" sz="1800" dirty="0"/>
              <a:t>Requires a Variety of Data Gathering Approaches</a:t>
            </a:r>
          </a:p>
        </p:txBody>
      </p:sp>
      <p:pic>
        <p:nvPicPr>
          <p:cNvPr id="6554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44600" y="2006494"/>
            <a:ext cx="3867150"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25" y="2056051"/>
            <a:ext cx="25527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78175" y="4040982"/>
            <a:ext cx="20320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80344" y="4188620"/>
            <a:ext cx="1509713"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4" name="Picture 4" descr="Image result for scatter diagram"/>
          <p:cNvPicPr>
            <a:picLocks noChangeAspect="1" noChangeArrowheads="1"/>
          </p:cNvPicPr>
          <p:nvPr/>
        </p:nvPicPr>
        <p:blipFill>
          <a:blip r:embed="rId6">
            <a:extLst>
              <a:ext uri="{28A0092B-C50C-407E-A947-70E740481C1C}">
                <a14:useLocalDpi xmlns:a14="http://schemas.microsoft.com/office/drawing/2010/main" val="0"/>
              </a:ext>
            </a:extLst>
          </a:blip>
          <a:srcRect t="17795"/>
          <a:stretch>
            <a:fillRect/>
          </a:stretch>
        </p:blipFill>
        <p:spPr bwMode="auto">
          <a:xfrm>
            <a:off x="6724650" y="4419601"/>
            <a:ext cx="3295650"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8672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lIns="91425" tIns="91425" rIns="91425" bIns="91425" anchor="b" anchorCtr="0"/>
          <a:lstStyle/>
          <a:p>
            <a:r>
              <a:rPr lang="en-US" altLang="en-US" sz="3600">
                <a:latin typeface="Times New Roman" panose="02020603050405020304" pitchFamily="18" charset="0"/>
                <a:cs typeface="Times New Roman" panose="02020603050405020304" pitchFamily="18" charset="0"/>
              </a:rPr>
              <a:t>Statistical Process Control (S</a:t>
            </a:r>
            <a:r>
              <a:rPr lang="en-US" altLang="en-US" sz="200">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P</a:t>
            </a:r>
            <a:r>
              <a:rPr lang="en-US" altLang="en-US" sz="200">
                <a:latin typeface="Times New Roman" panose="02020603050405020304" pitchFamily="18" charset="0"/>
                <a:cs typeface="Times New Roman" panose="02020603050405020304" pitchFamily="18" charset="0"/>
              </a:rPr>
              <a:t> </a:t>
            </a:r>
            <a:r>
              <a:rPr lang="en-US" altLang="en-US" sz="3600">
                <a:latin typeface="Times New Roman" panose="02020603050405020304" pitchFamily="18" charset="0"/>
                <a:cs typeface="Times New Roman" panose="02020603050405020304" pitchFamily="18" charset="0"/>
              </a:rPr>
              <a:t>C)</a:t>
            </a:r>
            <a:endParaRPr lang="en-US" altLang="en-US" sz="2400" b="0">
              <a:latin typeface="Times New Roman" panose="02020603050405020304" pitchFamily="18" charset="0"/>
              <a:cs typeface="Times New Roman" panose="02020603050405020304" pitchFamily="18" charset="0"/>
            </a:endParaRPr>
          </a:p>
        </p:txBody>
      </p:sp>
      <p:sp>
        <p:nvSpPr>
          <p:cNvPr id="65539" name="Text Placeholder 2"/>
          <p:cNvSpPr>
            <a:spLocks noGrp="1"/>
          </p:cNvSpPr>
          <p:nvPr>
            <p:ph type="body" idx="1"/>
          </p:nvPr>
        </p:nvSpPr>
        <p:spPr>
          <a:xfrm>
            <a:off x="676276" y="1425575"/>
            <a:ext cx="10626724" cy="581025"/>
          </a:xfrm>
        </p:spPr>
        <p:txBody>
          <a:bodyPr lIns="91425" tIns="91425" rIns="91425" bIns="91425" anchor="t" anchorCtr="0"/>
          <a:lstStyle/>
          <a:p>
            <a:pPr marL="0" indent="0" algn="ctr">
              <a:buSzPts val="2400"/>
              <a:buNone/>
              <a:defRPr/>
            </a:pPr>
            <a:r>
              <a:rPr lang="en-US" altLang="en-US" sz="2000" b="0" dirty="0">
                <a:solidFill>
                  <a:schemeClr val="bg2">
                    <a:lumMod val="50000"/>
                  </a:schemeClr>
                </a:solidFill>
              </a:rPr>
              <a:t>The application of statistical techniques to determine whether a process is delivering what the customer wants.</a:t>
            </a:r>
          </a:p>
        </p:txBody>
      </p:sp>
      <p:pic>
        <p:nvPicPr>
          <p:cNvPr id="66564"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390" y="2807494"/>
            <a:ext cx="4683125" cy="232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616450" y="2416175"/>
            <a:ext cx="2501006" cy="523220"/>
          </a:xfrm>
          <a:prstGeom prst="rect">
            <a:avLst/>
          </a:prstGeom>
        </p:spPr>
        <p:txBody>
          <a:bodyPr wrap="none">
            <a:spAutoFit/>
          </a:bodyPr>
          <a:lstStyle/>
          <a:p>
            <a:pPr>
              <a:defRPr/>
            </a:pPr>
            <a:r>
              <a:rPr lang="en-US" altLang="en-US" sz="2800" b="1" dirty="0">
                <a:solidFill>
                  <a:schemeClr val="accent1"/>
                </a:solidFill>
                <a:latin typeface="+mn-lt"/>
              </a:rPr>
              <a:t>Control Chart</a:t>
            </a:r>
            <a:endParaRPr lang="en-US" sz="2800" b="1" dirty="0">
              <a:solidFill>
                <a:schemeClr val="accent1"/>
              </a:solidFill>
              <a:latin typeface="+mn-lt"/>
            </a:endParaRPr>
          </a:p>
        </p:txBody>
      </p:sp>
      <p:pic>
        <p:nvPicPr>
          <p:cNvPr id="158726" name="Picture 6" descr="Image result for erro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5263" y="3645440"/>
            <a:ext cx="2201043" cy="14877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6567"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72588" y="3194051"/>
            <a:ext cx="2030412"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8" descr="Image result for control charts chang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8864" y="5133182"/>
            <a:ext cx="3189287"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7842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dirty="0"/>
              <a:t>Examples</a:t>
            </a:r>
          </a:p>
        </p:txBody>
      </p:sp>
      <p:sp>
        <p:nvSpPr>
          <p:cNvPr id="5" name="Content Placeholder 4"/>
          <p:cNvSpPr>
            <a:spLocks noGrp="1"/>
          </p:cNvSpPr>
          <p:nvPr>
            <p:ph type="body" idx="1"/>
          </p:nvPr>
        </p:nvSpPr>
        <p:spPr/>
        <p:txBody>
          <a:bodyPr/>
          <a:lstStyle/>
          <a:p>
            <a:pPr>
              <a:defRPr/>
            </a:pPr>
            <a:r>
              <a:rPr lang="en-US" sz="2800" dirty="0">
                <a:solidFill>
                  <a:schemeClr val="bg2">
                    <a:lumMod val="50000"/>
                  </a:schemeClr>
                </a:solidFill>
              </a:rPr>
              <a:t>A decrease in the </a:t>
            </a:r>
            <a:r>
              <a:rPr lang="en-US" sz="2800" dirty="0">
                <a:solidFill>
                  <a:schemeClr val="accent1">
                    <a:lumMod val="75000"/>
                  </a:schemeClr>
                </a:solidFill>
              </a:rPr>
              <a:t>average number of complaints </a:t>
            </a:r>
            <a:r>
              <a:rPr lang="en-US" sz="2800" dirty="0">
                <a:solidFill>
                  <a:schemeClr val="bg2">
                    <a:lumMod val="50000"/>
                  </a:schemeClr>
                </a:solidFill>
              </a:rPr>
              <a:t>per day at a hotel.</a:t>
            </a:r>
          </a:p>
          <a:p>
            <a:pPr>
              <a:defRPr/>
            </a:pPr>
            <a:r>
              <a:rPr lang="en-US" sz="2800" dirty="0">
                <a:solidFill>
                  <a:schemeClr val="bg2">
                    <a:lumMod val="50000"/>
                  </a:schemeClr>
                </a:solidFill>
              </a:rPr>
              <a:t>A sudden </a:t>
            </a:r>
            <a:r>
              <a:rPr lang="en-US" sz="2800" dirty="0">
                <a:solidFill>
                  <a:srgbClr val="C00000"/>
                </a:solidFill>
              </a:rPr>
              <a:t>increase</a:t>
            </a:r>
            <a:r>
              <a:rPr lang="en-US" sz="2800" dirty="0">
                <a:solidFill>
                  <a:schemeClr val="bg2">
                    <a:lumMod val="50000"/>
                  </a:schemeClr>
                </a:solidFill>
              </a:rPr>
              <a:t> in the </a:t>
            </a:r>
            <a:r>
              <a:rPr lang="en-US" sz="2800" dirty="0">
                <a:solidFill>
                  <a:srgbClr val="C00000"/>
                </a:solidFill>
              </a:rPr>
              <a:t>proportion of defective </a:t>
            </a:r>
            <a:r>
              <a:rPr lang="en-US" sz="2800" dirty="0">
                <a:solidFill>
                  <a:schemeClr val="bg2">
                    <a:lumMod val="50000"/>
                  </a:schemeClr>
                </a:solidFill>
              </a:rPr>
              <a:t>gear boxes.</a:t>
            </a:r>
          </a:p>
          <a:p>
            <a:pPr>
              <a:defRPr/>
            </a:pPr>
            <a:r>
              <a:rPr lang="en-US" sz="2800" dirty="0">
                <a:solidFill>
                  <a:schemeClr val="bg2">
                    <a:lumMod val="50000"/>
                  </a:schemeClr>
                </a:solidFill>
              </a:rPr>
              <a:t>An </a:t>
            </a:r>
            <a:r>
              <a:rPr lang="en-US" sz="2800" dirty="0">
                <a:solidFill>
                  <a:srgbClr val="C00000"/>
                </a:solidFill>
              </a:rPr>
              <a:t>increase</a:t>
            </a:r>
            <a:r>
              <a:rPr lang="en-US" sz="2800" dirty="0">
                <a:solidFill>
                  <a:schemeClr val="bg2">
                    <a:lumMod val="50000"/>
                  </a:schemeClr>
                </a:solidFill>
              </a:rPr>
              <a:t> in the </a:t>
            </a:r>
            <a:r>
              <a:rPr lang="en-US" sz="2800" dirty="0">
                <a:solidFill>
                  <a:srgbClr val="C00000"/>
                </a:solidFill>
              </a:rPr>
              <a:t>time to process </a:t>
            </a:r>
            <a:r>
              <a:rPr lang="en-US" sz="2800" dirty="0">
                <a:solidFill>
                  <a:schemeClr val="bg2">
                    <a:lumMod val="50000"/>
                  </a:schemeClr>
                </a:solidFill>
              </a:rPr>
              <a:t>a mortgage application.</a:t>
            </a:r>
          </a:p>
          <a:p>
            <a:pPr>
              <a:defRPr/>
            </a:pPr>
            <a:r>
              <a:rPr lang="en-US" sz="2800" dirty="0">
                <a:solidFill>
                  <a:schemeClr val="bg2">
                    <a:lumMod val="50000"/>
                  </a:schemeClr>
                </a:solidFill>
              </a:rPr>
              <a:t>A </a:t>
            </a:r>
            <a:r>
              <a:rPr lang="en-US" sz="2800" dirty="0">
                <a:solidFill>
                  <a:schemeClr val="accent1">
                    <a:lumMod val="75000"/>
                  </a:schemeClr>
                </a:solidFill>
              </a:rPr>
              <a:t>decline</a:t>
            </a:r>
            <a:r>
              <a:rPr lang="en-US" sz="2800" dirty="0">
                <a:solidFill>
                  <a:schemeClr val="bg2">
                    <a:lumMod val="50000"/>
                  </a:schemeClr>
                </a:solidFill>
              </a:rPr>
              <a:t> in </a:t>
            </a:r>
            <a:r>
              <a:rPr lang="en-US" sz="2800" dirty="0">
                <a:solidFill>
                  <a:schemeClr val="accent1">
                    <a:lumMod val="75000"/>
                  </a:schemeClr>
                </a:solidFill>
              </a:rPr>
              <a:t>the number of scrapped units </a:t>
            </a:r>
            <a:r>
              <a:rPr lang="en-US" sz="2800" dirty="0">
                <a:solidFill>
                  <a:schemeClr val="bg2">
                    <a:lumMod val="50000"/>
                  </a:schemeClr>
                </a:solidFill>
              </a:rPr>
              <a:t>at a milling machine.</a:t>
            </a:r>
          </a:p>
          <a:p>
            <a:pPr>
              <a:defRPr/>
            </a:pPr>
            <a:r>
              <a:rPr lang="en-US" sz="2800" dirty="0">
                <a:solidFill>
                  <a:schemeClr val="bg2">
                    <a:lumMod val="50000"/>
                  </a:schemeClr>
                </a:solidFill>
              </a:rPr>
              <a:t>An </a:t>
            </a:r>
            <a:r>
              <a:rPr lang="en-US" sz="2800" dirty="0">
                <a:solidFill>
                  <a:srgbClr val="C00000"/>
                </a:solidFill>
              </a:rPr>
              <a:t>increase</a:t>
            </a:r>
            <a:r>
              <a:rPr lang="en-US" sz="2800" dirty="0">
                <a:solidFill>
                  <a:schemeClr val="bg2">
                    <a:lumMod val="50000"/>
                  </a:schemeClr>
                </a:solidFill>
              </a:rPr>
              <a:t> in the number of claimants receiving </a:t>
            </a:r>
            <a:r>
              <a:rPr lang="en-US" sz="2800" dirty="0">
                <a:solidFill>
                  <a:srgbClr val="C00000"/>
                </a:solidFill>
              </a:rPr>
              <a:t>late payment </a:t>
            </a:r>
            <a:r>
              <a:rPr lang="en-US" sz="2800" dirty="0">
                <a:solidFill>
                  <a:schemeClr val="bg2">
                    <a:lumMod val="50000"/>
                  </a:schemeClr>
                </a:solidFill>
              </a:rPr>
              <a:t>from an insurance company.</a:t>
            </a:r>
          </a:p>
        </p:txBody>
      </p:sp>
    </p:spTree>
    <p:extLst>
      <p:ext uri="{BB962C8B-B14F-4D97-AF65-F5344CB8AC3E}">
        <p14:creationId xmlns:p14="http://schemas.microsoft.com/office/powerpoint/2010/main" val="353635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5" name="Title 1"/>
          <p:cNvSpPr>
            <a:spLocks noGrp="1"/>
          </p:cNvSpPr>
          <p:nvPr>
            <p:ph type="title"/>
          </p:nvPr>
        </p:nvSpPr>
        <p:spPr/>
        <p:txBody>
          <a:bodyPr/>
          <a:lstStyle/>
          <a:p>
            <a:r>
              <a:rPr lang="en-US" altLang="en-US" dirty="0"/>
              <a:t>Variation of Output</a:t>
            </a:r>
          </a:p>
        </p:txBody>
      </p:sp>
      <p:sp>
        <p:nvSpPr>
          <p:cNvPr id="65539" name="Text Placeholder 2"/>
          <p:cNvSpPr>
            <a:spLocks noGrp="1"/>
          </p:cNvSpPr>
          <p:nvPr>
            <p:ph type="body" idx="1"/>
          </p:nvPr>
        </p:nvSpPr>
        <p:spPr/>
        <p:txBody>
          <a:bodyPr lIns="91425" tIns="91425" rIns="91425" bIns="91425" anchor="t" anchorCtr="0"/>
          <a:lstStyle/>
          <a:p>
            <a:pPr marL="0" indent="0">
              <a:buSzPts val="2400"/>
              <a:buNone/>
              <a:defRPr/>
            </a:pPr>
            <a:r>
              <a:rPr lang="en-US" altLang="en-US" sz="2400" dirty="0">
                <a:solidFill>
                  <a:schemeClr val="bg2">
                    <a:lumMod val="50000"/>
                  </a:schemeClr>
                </a:solidFill>
              </a:rPr>
              <a:t>No two services or products are exactly alike because the processes used to produce them contain many </a:t>
            </a:r>
            <a:r>
              <a:rPr lang="en-US" altLang="en-US" sz="2400" dirty="0">
                <a:solidFill>
                  <a:srgbClr val="C00000"/>
                </a:solidFill>
              </a:rPr>
              <a:t>sources of variation</a:t>
            </a:r>
            <a:r>
              <a:rPr lang="en-US" altLang="en-US" sz="2400" dirty="0">
                <a:solidFill>
                  <a:schemeClr val="bg2">
                    <a:lumMod val="50000"/>
                  </a:schemeClr>
                </a:solidFill>
              </a:rPr>
              <a:t>, even if the processes are working as intended.</a:t>
            </a:r>
          </a:p>
        </p:txBody>
      </p:sp>
      <p:pic>
        <p:nvPicPr>
          <p:cNvPr id="6963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b="8572"/>
          <a:stretch>
            <a:fillRect/>
          </a:stretch>
        </p:blipFill>
        <p:spPr bwMode="auto">
          <a:xfrm>
            <a:off x="2428876" y="2892024"/>
            <a:ext cx="7781924" cy="323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2609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of Output: Performance Measurement</a:t>
            </a:r>
          </a:p>
        </p:txBody>
      </p:sp>
      <p:sp>
        <p:nvSpPr>
          <p:cNvPr id="66563" name="Text Placeholder 2"/>
          <p:cNvSpPr>
            <a:spLocks noGrp="1"/>
          </p:cNvSpPr>
          <p:nvPr>
            <p:ph type="body" idx="1"/>
          </p:nvPr>
        </p:nvSpPr>
        <p:spPr>
          <a:xfrm>
            <a:off x="609600" y="1600202"/>
            <a:ext cx="6108700" cy="4521198"/>
          </a:xfrm>
        </p:spPr>
        <p:txBody>
          <a:bodyPr lIns="91425" tIns="91425" rIns="91425" bIns="91425" anchor="t" anchorCtr="0"/>
          <a:lstStyle/>
          <a:p>
            <a:pPr marL="254013" indent="-284163">
              <a:buSzPts val="2400"/>
              <a:defRPr/>
            </a:pPr>
            <a:r>
              <a:rPr lang="en-US" altLang="en-US" sz="2600" b="1" dirty="0">
                <a:solidFill>
                  <a:schemeClr val="accent1"/>
                </a:solidFill>
              </a:rPr>
              <a:t>Variables - </a:t>
            </a:r>
            <a:r>
              <a:rPr lang="en-US" altLang="en-US" sz="2600" dirty="0">
                <a:solidFill>
                  <a:schemeClr val="bg2">
                    <a:lumMod val="50000"/>
                  </a:schemeClr>
                </a:solidFill>
              </a:rPr>
              <a:t>Service or product characteristics that can be </a:t>
            </a:r>
            <a:r>
              <a:rPr lang="en-US" altLang="en-US" sz="2600" b="1" dirty="0">
                <a:solidFill>
                  <a:schemeClr val="bg2">
                    <a:lumMod val="50000"/>
                  </a:schemeClr>
                </a:solidFill>
              </a:rPr>
              <a:t>measured.</a:t>
            </a:r>
          </a:p>
          <a:p>
            <a:pPr marL="254013" indent="-284163">
              <a:buSzPts val="2400"/>
              <a:defRPr/>
            </a:pPr>
            <a:r>
              <a:rPr lang="en-US" altLang="en-US" sz="2600" b="1" dirty="0">
                <a:solidFill>
                  <a:schemeClr val="accent1"/>
                </a:solidFill>
              </a:rPr>
              <a:t>Attributes - </a:t>
            </a:r>
            <a:r>
              <a:rPr lang="en-US" altLang="en-US" sz="2600" dirty="0">
                <a:solidFill>
                  <a:schemeClr val="bg2">
                    <a:lumMod val="50000"/>
                  </a:schemeClr>
                </a:solidFill>
              </a:rPr>
              <a:t>Service or product characteristics that can be </a:t>
            </a:r>
            <a:r>
              <a:rPr lang="en-US" altLang="en-US" sz="2600" b="1" dirty="0">
                <a:solidFill>
                  <a:schemeClr val="bg2">
                    <a:lumMod val="50000"/>
                  </a:schemeClr>
                </a:solidFill>
              </a:rPr>
              <a:t>quickly counted </a:t>
            </a:r>
            <a:r>
              <a:rPr lang="en-US" altLang="en-US" sz="2600" dirty="0">
                <a:solidFill>
                  <a:schemeClr val="bg2">
                    <a:lumMod val="50000"/>
                  </a:schemeClr>
                </a:solidFill>
              </a:rPr>
              <a:t>for acceptable performance. Make a simple “</a:t>
            </a:r>
            <a:r>
              <a:rPr lang="en-US" altLang="en-US" sz="2600" b="1" dirty="0">
                <a:solidFill>
                  <a:srgbClr val="0070C0"/>
                </a:solidFill>
              </a:rPr>
              <a:t>yes or no</a:t>
            </a:r>
            <a:r>
              <a:rPr lang="en-US" altLang="en-US" sz="2600" dirty="0">
                <a:solidFill>
                  <a:schemeClr val="bg2">
                    <a:lumMod val="50000"/>
                  </a:schemeClr>
                </a:solidFill>
              </a:rPr>
              <a:t>” decision about whether a service or product meets the specifications. </a:t>
            </a:r>
          </a:p>
        </p:txBody>
      </p:sp>
      <p:pic>
        <p:nvPicPr>
          <p:cNvPr id="7168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88140" y="2035141"/>
            <a:ext cx="4338638"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7200900" y="1762856"/>
            <a:ext cx="4195718" cy="4195889"/>
            <a:chOff x="1935163" y="3587751"/>
            <a:chExt cx="3508376" cy="3270249"/>
          </a:xfrm>
        </p:grpSpPr>
        <p:pic>
          <p:nvPicPr>
            <p:cNvPr id="71684" name="Picture 2" descr="Image result for 3d peop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5851" y="4059238"/>
              <a:ext cx="2798763"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2"/>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08476" y="3587751"/>
              <a:ext cx="1135063"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35163" y="4300539"/>
              <a:ext cx="1071562"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906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168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5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of Output: Sampling</a:t>
            </a:r>
          </a:p>
        </p:txBody>
      </p:sp>
      <p:sp>
        <p:nvSpPr>
          <p:cNvPr id="67587" name="Text Placeholder 2"/>
          <p:cNvSpPr>
            <a:spLocks noGrp="1"/>
          </p:cNvSpPr>
          <p:nvPr>
            <p:ph type="body" idx="1"/>
          </p:nvPr>
        </p:nvSpPr>
        <p:spPr>
          <a:xfrm>
            <a:off x="609600" y="1600201"/>
            <a:ext cx="6896099" cy="4525963"/>
          </a:xfrm>
        </p:spPr>
        <p:txBody>
          <a:bodyPr lIns="91425" tIns="91425" rIns="91425" bIns="91425" anchor="t" anchorCtr="0"/>
          <a:lstStyle/>
          <a:p>
            <a:pPr marL="0" indent="0">
              <a:buSzPts val="2400"/>
              <a:buNone/>
              <a:defRPr/>
            </a:pPr>
            <a:r>
              <a:rPr lang="en-US" altLang="en-US" sz="3200" dirty="0"/>
              <a:t>Complete Inspection</a:t>
            </a:r>
          </a:p>
          <a:p>
            <a:pPr marL="254013" indent="-284163">
              <a:buSzPts val="2400"/>
              <a:defRPr/>
            </a:pPr>
            <a:r>
              <a:rPr lang="en-US" altLang="en-US" sz="2400" dirty="0">
                <a:solidFill>
                  <a:schemeClr val="bg2">
                    <a:lumMod val="50000"/>
                  </a:schemeClr>
                </a:solidFill>
              </a:rPr>
              <a:t>Inspect each service or product at each stage of the process for quality.</a:t>
            </a:r>
          </a:p>
          <a:p>
            <a:pPr marL="0" indent="0">
              <a:buSzPts val="2400"/>
              <a:buNone/>
              <a:defRPr/>
            </a:pPr>
            <a:r>
              <a:rPr lang="en-US" altLang="en-US" sz="3200" dirty="0"/>
              <a:t>Sampling plan</a:t>
            </a:r>
          </a:p>
          <a:p>
            <a:pPr marL="254013" indent="-284163">
              <a:buSzPts val="2400"/>
              <a:defRPr/>
            </a:pPr>
            <a:r>
              <a:rPr lang="en-US" altLang="en-US" sz="2400" dirty="0">
                <a:solidFill>
                  <a:srgbClr val="000000"/>
                </a:solidFill>
                <a:latin typeface="Arial (Body)"/>
              </a:rPr>
              <a:t>Sample Size</a:t>
            </a:r>
          </a:p>
          <a:p>
            <a:pPr marL="254013" indent="-284163">
              <a:buSzPts val="2400"/>
              <a:defRPr/>
            </a:pPr>
            <a:r>
              <a:rPr lang="en-US" altLang="en-US" sz="2400" dirty="0">
                <a:solidFill>
                  <a:srgbClr val="000000"/>
                </a:solidFill>
                <a:latin typeface="Arial (Body)"/>
              </a:rPr>
              <a:t>Time between successive samples</a:t>
            </a:r>
          </a:p>
          <a:p>
            <a:pPr marL="254013" indent="-284163">
              <a:buSzPts val="2400"/>
              <a:defRPr/>
            </a:pPr>
            <a:r>
              <a:rPr lang="en-US" altLang="en-US" sz="2400" dirty="0">
                <a:solidFill>
                  <a:srgbClr val="000000"/>
                </a:solidFill>
                <a:latin typeface="Arial (Body)"/>
              </a:rPr>
              <a:t>Decision rules that determine when action should be taken</a:t>
            </a:r>
          </a:p>
        </p:txBody>
      </p:sp>
      <p:pic>
        <p:nvPicPr>
          <p:cNvPr id="7373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05699" y="2040336"/>
            <a:ext cx="4076701" cy="250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Rectangle 3"/>
          <p:cNvSpPr>
            <a:spLocks noChangeArrowheads="1"/>
          </p:cNvSpPr>
          <p:nvPr/>
        </p:nvSpPr>
        <p:spPr bwMode="auto">
          <a:xfrm>
            <a:off x="2773364" y="3988980"/>
            <a:ext cx="5305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lvl="1">
              <a:spcBef>
                <a:spcPct val="0"/>
              </a:spcBef>
              <a:buClrTx/>
              <a:buSzPts val="2400"/>
              <a:buFontTx/>
              <a:buNone/>
            </a:pPr>
            <a:r>
              <a:rPr lang="en-US" altLang="en-US" sz="1600" dirty="0">
                <a:solidFill>
                  <a:srgbClr val="000000"/>
                </a:solidFill>
                <a:latin typeface="Arial (Body)"/>
                <a:hlinkClick r:id="rId3"/>
              </a:rPr>
              <a:t>https://www.surveysystem.com/sscalc.htm</a:t>
            </a:r>
            <a:endParaRPr lang="en-US" altLang="en-US" sz="1600" dirty="0">
              <a:solidFill>
                <a:srgbClr val="000000"/>
              </a:solidFill>
              <a:latin typeface="Arial (Body)"/>
            </a:endParaRPr>
          </a:p>
        </p:txBody>
      </p:sp>
      <p:pic>
        <p:nvPicPr>
          <p:cNvPr id="73734" name="Picture 2" descr="Image result for sample populat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26275" y="4852989"/>
            <a:ext cx="2706688"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6" descr="Image result for 3d people research"/>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44063" y="4541454"/>
            <a:ext cx="1720850" cy="19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301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a:t>Sampling Methods</a:t>
            </a:r>
          </a:p>
        </p:txBody>
      </p:sp>
      <p:pic>
        <p:nvPicPr>
          <p:cNvPr id="74755" name="Picture 2" descr="Image result for 3d people sel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4448" y="1090614"/>
            <a:ext cx="2852737"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6" name="Group 5"/>
          <p:cNvGrpSpPr>
            <a:grpSpLocks/>
          </p:cNvGrpSpPr>
          <p:nvPr/>
        </p:nvGrpSpPr>
        <p:grpSpPr bwMode="auto">
          <a:xfrm>
            <a:off x="8146998" y="4100074"/>
            <a:ext cx="2770187" cy="2292349"/>
            <a:chOff x="-598760" y="4607689"/>
            <a:chExt cx="7198272" cy="4931247"/>
          </a:xfrm>
        </p:grpSpPr>
        <p:pic>
          <p:nvPicPr>
            <p:cNvPr id="74759" name="Picture 8" descr="Image result for qualtr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528" y="4607689"/>
              <a:ext cx="3005693" cy="317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Picture 14" descr="Image result for survey mon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60" y="7785704"/>
              <a:ext cx="7198272" cy="175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9" name="Diagram 8"/>
          <p:cNvGraphicFramePr/>
          <p:nvPr>
            <p:extLst>
              <p:ext uri="{D42A27DB-BD31-4B8C-83A1-F6EECF244321}">
                <p14:modId xmlns:p14="http://schemas.microsoft.com/office/powerpoint/2010/main" val="1926626777"/>
              </p:ext>
            </p:extLst>
          </p:nvPr>
        </p:nvGraphicFramePr>
        <p:xfrm>
          <a:off x="1201217" y="1515596"/>
          <a:ext cx="6442997" cy="25844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4758" name="Picture 2" descr="Related image"/>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71637" y="4303019"/>
            <a:ext cx="4110038"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3427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of Output: Sampling Distribution</a:t>
            </a:r>
          </a:p>
        </p:txBody>
      </p:sp>
      <p:pic>
        <p:nvPicPr>
          <p:cNvPr id="75779" name="Picture 4" descr="The graphs for the process distribution and the graph for the distribution of sample means are bell-shaped curves with peaks at mean = 25. The curve for the distribution of sample means is taller and narrower than the process distribution curv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3295" y="2306636"/>
            <a:ext cx="4503738" cy="330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4575" y="1949040"/>
            <a:ext cx="2198688"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3862" y="1452152"/>
            <a:ext cx="3957638"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5783" name="TextBox 1"/>
              <p:cNvSpPr txBox="1">
                <a:spLocks noChangeArrowheads="1"/>
              </p:cNvSpPr>
              <p:nvPr/>
            </p:nvSpPr>
            <p:spPr bwMode="auto">
              <a:xfrm>
                <a:off x="3402806" y="1409872"/>
                <a:ext cx="5589588" cy="4619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14:m>
                  <m:oMathPara xmlns:m="http://schemas.openxmlformats.org/officeDocument/2006/math">
                    <m:oMathParaPr>
                      <m:jc m:val="centerGroup"/>
                    </m:oMathParaPr>
                    <m:oMath xmlns:m="http://schemas.openxmlformats.org/officeDocument/2006/math">
                      <m:r>
                        <a:rPr lang="en-US" altLang="en-US" sz="2400" i="1" dirty="0" smtClean="0">
                          <a:solidFill>
                            <a:srgbClr val="C00000"/>
                          </a:solidFill>
                          <a:latin typeface="Cambria Math" panose="02040503050406030204" pitchFamily="18" charset="0"/>
                        </a:rPr>
                        <m:t>𝑀𝑒𝑎𝑠𝑢𝑟𝑒𝑠</m:t>
                      </m:r>
                      <m:r>
                        <a:rPr lang="en-US" altLang="en-US" sz="2400" i="1" dirty="0" smtClean="0">
                          <a:solidFill>
                            <a:srgbClr val="C00000"/>
                          </a:solidFill>
                          <a:latin typeface="Cambria Math" panose="02040503050406030204" pitchFamily="18" charset="0"/>
                        </a:rPr>
                        <m:t> </m:t>
                      </m:r>
                      <m:r>
                        <a:rPr lang="en-US" altLang="en-US" sz="2400" i="1" dirty="0" smtClean="0">
                          <a:solidFill>
                            <a:srgbClr val="C00000"/>
                          </a:solidFill>
                          <a:latin typeface="Cambria Math" panose="02040503050406030204" pitchFamily="18" charset="0"/>
                        </a:rPr>
                        <m:t>𝑜𝑓</m:t>
                      </m:r>
                      <m:r>
                        <a:rPr lang="en-US" altLang="en-US" sz="2400" i="1" dirty="0" smtClean="0">
                          <a:solidFill>
                            <a:srgbClr val="C00000"/>
                          </a:solidFill>
                          <a:latin typeface="Cambria Math" panose="02040503050406030204" pitchFamily="18" charset="0"/>
                        </a:rPr>
                        <m:t> </m:t>
                      </m:r>
                      <m:r>
                        <a:rPr lang="en-US" altLang="en-US" sz="2400" i="1" dirty="0" smtClean="0">
                          <a:solidFill>
                            <a:srgbClr val="C00000"/>
                          </a:solidFill>
                          <a:latin typeface="Cambria Math" panose="02040503050406030204" pitchFamily="18" charset="0"/>
                        </a:rPr>
                        <m:t>𝐿𝑜𝑐𝑎𝑡𝑖𝑜𝑛</m:t>
                      </m:r>
                      <m:r>
                        <a:rPr lang="en-US" altLang="en-US" sz="2400" i="1" dirty="0" smtClean="0">
                          <a:solidFill>
                            <a:srgbClr val="C00000"/>
                          </a:solidFill>
                          <a:latin typeface="Cambria Math" panose="02040503050406030204" pitchFamily="18" charset="0"/>
                        </a:rPr>
                        <m:t> </m:t>
                      </m:r>
                      <m:r>
                        <a:rPr lang="en-US" altLang="en-US" sz="2400" i="1" dirty="0" smtClean="0">
                          <a:solidFill>
                            <a:srgbClr val="C00000"/>
                          </a:solidFill>
                          <a:latin typeface="Cambria Math" panose="02040503050406030204" pitchFamily="18" charset="0"/>
                        </a:rPr>
                        <m:t>𝑎𝑛𝑑</m:t>
                      </m:r>
                      <m:r>
                        <a:rPr lang="en-US" altLang="en-US" sz="2400" i="1" dirty="0" smtClean="0">
                          <a:solidFill>
                            <a:srgbClr val="C00000"/>
                          </a:solidFill>
                          <a:latin typeface="Cambria Math" panose="02040503050406030204" pitchFamily="18" charset="0"/>
                        </a:rPr>
                        <m:t> </m:t>
                      </m:r>
                      <m:r>
                        <a:rPr lang="en-US" altLang="en-US" sz="2400" i="1" dirty="0" smtClean="0">
                          <a:solidFill>
                            <a:srgbClr val="C00000"/>
                          </a:solidFill>
                          <a:latin typeface="Cambria Math" panose="02040503050406030204" pitchFamily="18" charset="0"/>
                        </a:rPr>
                        <m:t>𝑉𝑎𝑟𝑖𝑎𝑡𝑖𝑜𝑛</m:t>
                      </m:r>
                    </m:oMath>
                  </m:oMathPara>
                </a14:m>
                <a:endParaRPr lang="en-US" altLang="en-US" sz="2400" dirty="0">
                  <a:solidFill>
                    <a:srgbClr val="C00000"/>
                  </a:solidFill>
                  <a:latin typeface="Times New Roman" panose="02020603050405020304" pitchFamily="18" charset="0"/>
                </a:endParaRPr>
              </a:p>
            </p:txBody>
          </p:sp>
        </mc:Choice>
        <mc:Fallback xmlns="">
          <p:sp>
            <p:nvSpPr>
              <p:cNvPr id="75783" name="TextBox 1"/>
              <p:cNvSpPr txBox="1">
                <a:spLocks noRot="1" noChangeAspect="1" noMove="1" noResize="1" noEditPoints="1" noAdjustHandles="1" noChangeArrowheads="1" noChangeShapeType="1" noTextEdit="1"/>
              </p:cNvSpPr>
              <p:nvPr/>
            </p:nvSpPr>
            <p:spPr bwMode="auto">
              <a:xfrm>
                <a:off x="3402806" y="1409872"/>
                <a:ext cx="5589588" cy="461963"/>
              </a:xfrm>
              <a:prstGeom prst="rect">
                <a:avLst/>
              </a:prstGeom>
              <a:blipFill>
                <a:blip r:embed="rId5"/>
                <a:stretch>
                  <a:fillRect b="-1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75784"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7576" y="3627027"/>
            <a:ext cx="6169820" cy="214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349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a:t>Introduction</a:t>
            </a:r>
          </a:p>
        </p:txBody>
      </p:sp>
      <p:sp>
        <p:nvSpPr>
          <p:cNvPr id="13315" name="AutoShape 2" descr="Related image"/>
          <p:cNvSpPr>
            <a:spLocks noChangeAspect="1" noChangeArrowheads="1"/>
          </p:cNvSpPr>
          <p:nvPr/>
        </p:nvSpPr>
        <p:spPr bwMode="auto">
          <a:xfrm>
            <a:off x="167322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endParaRPr lang="en-US" altLang="en-US" sz="1800" b="0">
              <a:solidFill>
                <a:schemeClr val="tx1"/>
              </a:solidFill>
              <a:latin typeface="Times New Roman" panose="02020603050405020304" pitchFamily="18" charset="0"/>
            </a:endParaRPr>
          </a:p>
        </p:txBody>
      </p:sp>
      <p:pic>
        <p:nvPicPr>
          <p:cNvPr id="13317" name="Picture 6" descr="Image result for quality"/>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02996" y="1184246"/>
            <a:ext cx="5986008" cy="448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2280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of Output: Causes</a:t>
            </a:r>
          </a:p>
        </p:txBody>
      </p:sp>
      <p:sp>
        <p:nvSpPr>
          <p:cNvPr id="77827" name="Text Placeholder 2"/>
          <p:cNvSpPr>
            <a:spLocks noGrp="1"/>
          </p:cNvSpPr>
          <p:nvPr>
            <p:ph type="body" idx="1"/>
          </p:nvPr>
        </p:nvSpPr>
        <p:spPr>
          <a:xfrm>
            <a:off x="609600" y="1600201"/>
            <a:ext cx="6908857" cy="4525963"/>
          </a:xfrm>
        </p:spPr>
        <p:txBody>
          <a:bodyPr lIns="91425" tIns="91425" rIns="91425" bIns="91425" anchor="t" anchorCtr="0"/>
          <a:lstStyle/>
          <a:p>
            <a:pPr marL="255588" indent="-255588" algn="just">
              <a:buSzPts val="2400"/>
              <a:defRPr/>
            </a:pPr>
            <a:r>
              <a:rPr lang="en-US" altLang="en-US" sz="3200" dirty="0">
                <a:solidFill>
                  <a:srgbClr val="000000"/>
                </a:solidFill>
                <a:latin typeface="Arial (Body)"/>
              </a:rPr>
              <a:t>Categories of Variation in Output</a:t>
            </a:r>
          </a:p>
          <a:p>
            <a:pPr marL="741363" lvl="1" indent="-284163" algn="just">
              <a:buSzPts val="2400"/>
              <a:defRPr/>
            </a:pPr>
            <a:r>
              <a:rPr lang="en-US" altLang="en-US" sz="2400" b="1" dirty="0">
                <a:solidFill>
                  <a:schemeClr val="accent1"/>
                </a:solidFill>
              </a:rPr>
              <a:t>Common cause </a:t>
            </a:r>
            <a:r>
              <a:rPr lang="en-US" altLang="en-US" sz="2400" dirty="0">
                <a:solidFill>
                  <a:schemeClr val="bg2">
                    <a:lumMod val="50000"/>
                  </a:schemeClr>
                </a:solidFill>
              </a:rPr>
              <a:t>- The purely </a:t>
            </a:r>
            <a:r>
              <a:rPr lang="en-US" altLang="en-US" sz="2400" dirty="0">
                <a:solidFill>
                  <a:srgbClr val="FF6600"/>
                </a:solidFill>
              </a:rPr>
              <a:t>random</a:t>
            </a:r>
            <a:r>
              <a:rPr lang="en-US" altLang="en-US" sz="2400" dirty="0">
                <a:solidFill>
                  <a:schemeClr val="bg2">
                    <a:lumMod val="50000"/>
                  </a:schemeClr>
                </a:solidFill>
              </a:rPr>
              <a:t>, unidentifiable sources of variation that are </a:t>
            </a:r>
            <a:r>
              <a:rPr lang="en-US" altLang="en-US" sz="2400" dirty="0">
                <a:solidFill>
                  <a:srgbClr val="FF6600"/>
                </a:solidFill>
              </a:rPr>
              <a:t>unavoidable</a:t>
            </a:r>
            <a:r>
              <a:rPr lang="en-US" altLang="en-US" sz="2400" dirty="0">
                <a:solidFill>
                  <a:schemeClr val="bg2">
                    <a:lumMod val="50000"/>
                  </a:schemeClr>
                </a:solidFill>
              </a:rPr>
              <a:t> with the current process</a:t>
            </a:r>
          </a:p>
          <a:p>
            <a:pPr marL="457200" lvl="1" indent="0" algn="just">
              <a:buSzPts val="2400"/>
              <a:buNone/>
              <a:defRPr/>
            </a:pPr>
            <a:endParaRPr lang="en-US" altLang="en-US" sz="2400" dirty="0">
              <a:solidFill>
                <a:schemeClr val="bg2">
                  <a:lumMod val="50000"/>
                </a:schemeClr>
              </a:solidFill>
            </a:endParaRPr>
          </a:p>
          <a:p>
            <a:pPr marL="741363" lvl="1" indent="-284163" algn="just">
              <a:buSzPts val="2400"/>
              <a:defRPr/>
            </a:pPr>
            <a:r>
              <a:rPr lang="en-US" altLang="en-US" sz="2400" b="1" dirty="0">
                <a:solidFill>
                  <a:schemeClr val="accent1"/>
                </a:solidFill>
              </a:rPr>
              <a:t>Assignable cause </a:t>
            </a:r>
            <a:r>
              <a:rPr lang="en-US" altLang="en-US" sz="2400" dirty="0">
                <a:solidFill>
                  <a:schemeClr val="bg2">
                    <a:lumMod val="50000"/>
                  </a:schemeClr>
                </a:solidFill>
              </a:rPr>
              <a:t>- Any variation-causing factors that </a:t>
            </a:r>
            <a:r>
              <a:rPr lang="en-US" altLang="en-US" sz="2400" dirty="0">
                <a:solidFill>
                  <a:srgbClr val="FF6600"/>
                </a:solidFill>
              </a:rPr>
              <a:t>can</a:t>
            </a:r>
            <a:r>
              <a:rPr lang="en-US" altLang="en-US" sz="2400" dirty="0">
                <a:solidFill>
                  <a:schemeClr val="bg2">
                    <a:lumMod val="50000"/>
                  </a:schemeClr>
                </a:solidFill>
              </a:rPr>
              <a:t> </a:t>
            </a:r>
            <a:r>
              <a:rPr lang="en-US" altLang="en-US" sz="2400" dirty="0">
                <a:solidFill>
                  <a:srgbClr val="FF6600"/>
                </a:solidFill>
              </a:rPr>
              <a:t>be</a:t>
            </a:r>
            <a:r>
              <a:rPr lang="en-US" altLang="en-US" sz="2400" dirty="0">
                <a:solidFill>
                  <a:schemeClr val="bg2">
                    <a:lumMod val="50000"/>
                  </a:schemeClr>
                </a:solidFill>
              </a:rPr>
              <a:t> identified and </a:t>
            </a:r>
            <a:r>
              <a:rPr lang="en-US" altLang="en-US" sz="2400" dirty="0">
                <a:solidFill>
                  <a:srgbClr val="FF6600"/>
                </a:solidFill>
              </a:rPr>
              <a:t>eliminated</a:t>
            </a:r>
          </a:p>
        </p:txBody>
      </p:sp>
      <p:pic>
        <p:nvPicPr>
          <p:cNvPr id="76804" name="Picture 5" descr="Related image"/>
          <p:cNvPicPr>
            <a:picLocks noChangeAspect="1" noChangeArrowheads="1"/>
          </p:cNvPicPr>
          <p:nvPr/>
        </p:nvPicPr>
        <p:blipFill>
          <a:blip r:embed="rId3">
            <a:clrChange>
              <a:clrFrom>
                <a:srgbClr val="F3FFFF"/>
              </a:clrFrom>
              <a:clrTo>
                <a:srgbClr val="F3FFFF">
                  <a:alpha val="0"/>
                </a:srgbClr>
              </a:clrTo>
            </a:clrChange>
            <a:extLst>
              <a:ext uri="{28A0092B-C50C-407E-A947-70E740481C1C}">
                <a14:useLocalDpi xmlns:a14="http://schemas.microsoft.com/office/drawing/2010/main" val="0"/>
              </a:ext>
            </a:extLst>
          </a:blip>
          <a:srcRect/>
          <a:stretch>
            <a:fillRect/>
          </a:stretch>
        </p:blipFill>
        <p:spPr bwMode="auto">
          <a:xfrm>
            <a:off x="7518457" y="1803401"/>
            <a:ext cx="4351281" cy="388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836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Charts</a:t>
            </a:r>
          </a:p>
        </p:txBody>
      </p:sp>
      <p:sp>
        <p:nvSpPr>
          <p:cNvPr id="78850" name="Text Placeholder 2"/>
          <p:cNvSpPr>
            <a:spLocks noGrp="1"/>
          </p:cNvSpPr>
          <p:nvPr>
            <p:ph type="body" idx="1"/>
          </p:nvPr>
        </p:nvSpPr>
        <p:spPr/>
        <p:txBody>
          <a:bodyPr lIns="91425" tIns="91425" rIns="91425" bIns="91425" anchor="t" anchorCtr="0"/>
          <a:lstStyle/>
          <a:p>
            <a:pPr marL="0" indent="0" algn="just">
              <a:buSzPts val="2400"/>
              <a:buNone/>
            </a:pPr>
            <a:r>
              <a:rPr lang="en-US" altLang="en-US" sz="2800" dirty="0"/>
              <a:t>Control Chart</a:t>
            </a:r>
          </a:p>
          <a:p>
            <a:pPr marL="254013" indent="-284163" algn="just">
              <a:buSzPts val="2400"/>
            </a:pPr>
            <a:r>
              <a:rPr lang="en-US" altLang="en-US" sz="2000" b="1" dirty="0">
                <a:solidFill>
                  <a:srgbClr val="FF6600"/>
                </a:solidFill>
                <a:latin typeface="Arial (Body)"/>
              </a:rPr>
              <a:t>Time-ordered</a:t>
            </a:r>
            <a:r>
              <a:rPr lang="en-US" altLang="en-US" sz="2000" dirty="0">
                <a:solidFill>
                  <a:srgbClr val="000000"/>
                </a:solidFill>
                <a:latin typeface="Arial (Body)"/>
              </a:rPr>
              <a:t> diagram that is used to determine whether observed variations are </a:t>
            </a:r>
            <a:r>
              <a:rPr lang="en-US" altLang="en-US" sz="2000" dirty="0">
                <a:solidFill>
                  <a:srgbClr val="FF6600"/>
                </a:solidFill>
                <a:latin typeface="Arial (Body)"/>
              </a:rPr>
              <a:t>abnormal.</a:t>
            </a:r>
          </a:p>
          <a:p>
            <a:pPr marL="254013" indent="-284163" algn="just">
              <a:buSzPts val="2400"/>
            </a:pPr>
            <a:r>
              <a:rPr lang="en-US" altLang="en-US" sz="2000" dirty="0">
                <a:solidFill>
                  <a:srgbClr val="000000"/>
                </a:solidFill>
                <a:latin typeface="Arial (Body)"/>
              </a:rPr>
              <a:t>Controls chart have a nominal value or </a:t>
            </a:r>
            <a:r>
              <a:rPr lang="en-US" altLang="en-US" sz="2000" dirty="0">
                <a:solidFill>
                  <a:srgbClr val="FF6600"/>
                </a:solidFill>
                <a:latin typeface="Arial (Body)"/>
              </a:rPr>
              <a:t>center line</a:t>
            </a:r>
            <a:r>
              <a:rPr lang="en-US" altLang="en-US" sz="2000" dirty="0">
                <a:solidFill>
                  <a:srgbClr val="000000"/>
                </a:solidFill>
                <a:latin typeface="Arial (Body)"/>
              </a:rPr>
              <a:t>, Upper Control Limit (</a:t>
            </a:r>
            <a:r>
              <a:rPr lang="en-US" altLang="en-US" sz="2000" dirty="0">
                <a:solidFill>
                  <a:srgbClr val="FF6600"/>
                </a:solidFill>
                <a:latin typeface="Arial (Body)"/>
              </a:rPr>
              <a:t>U</a:t>
            </a:r>
            <a:r>
              <a:rPr lang="en-US" altLang="en-US" sz="300" dirty="0">
                <a:solidFill>
                  <a:srgbClr val="FF6600"/>
                </a:solidFill>
                <a:latin typeface="Arial (Body)"/>
              </a:rPr>
              <a:t> </a:t>
            </a:r>
            <a:r>
              <a:rPr lang="en-US" altLang="en-US" sz="2000" dirty="0">
                <a:solidFill>
                  <a:srgbClr val="FF6600"/>
                </a:solidFill>
                <a:latin typeface="Arial (Body)"/>
              </a:rPr>
              <a:t>C</a:t>
            </a:r>
            <a:r>
              <a:rPr lang="en-US" altLang="en-US" sz="300" dirty="0">
                <a:solidFill>
                  <a:srgbClr val="FF6600"/>
                </a:solidFill>
                <a:latin typeface="Arial (Body)"/>
              </a:rPr>
              <a:t> </a:t>
            </a:r>
            <a:r>
              <a:rPr lang="en-US" altLang="en-US" sz="2000" dirty="0">
                <a:solidFill>
                  <a:srgbClr val="FF6600"/>
                </a:solidFill>
                <a:latin typeface="Arial (Body)"/>
              </a:rPr>
              <a:t>L</a:t>
            </a:r>
            <a:r>
              <a:rPr lang="en-US" altLang="en-US" sz="2000" dirty="0">
                <a:solidFill>
                  <a:srgbClr val="000000"/>
                </a:solidFill>
                <a:latin typeface="Arial (Body)"/>
              </a:rPr>
              <a:t>), and Lower Control Limit (</a:t>
            </a:r>
            <a:r>
              <a:rPr lang="en-US" altLang="en-US" sz="2000" dirty="0">
                <a:solidFill>
                  <a:srgbClr val="FF6600"/>
                </a:solidFill>
                <a:latin typeface="Arial (Body)"/>
              </a:rPr>
              <a:t>L</a:t>
            </a:r>
            <a:r>
              <a:rPr lang="en-US" altLang="en-US" sz="300" dirty="0">
                <a:solidFill>
                  <a:srgbClr val="FF6600"/>
                </a:solidFill>
                <a:latin typeface="Arial (Body)"/>
              </a:rPr>
              <a:t> </a:t>
            </a:r>
            <a:r>
              <a:rPr lang="en-US" altLang="en-US" sz="2000" dirty="0">
                <a:solidFill>
                  <a:srgbClr val="FF6600"/>
                </a:solidFill>
                <a:latin typeface="Arial (Body)"/>
              </a:rPr>
              <a:t>C</a:t>
            </a:r>
            <a:r>
              <a:rPr lang="en-US" altLang="en-US" sz="300" dirty="0">
                <a:solidFill>
                  <a:srgbClr val="FF6600"/>
                </a:solidFill>
                <a:latin typeface="Arial (Body)"/>
              </a:rPr>
              <a:t> </a:t>
            </a:r>
            <a:r>
              <a:rPr lang="en-US" altLang="en-US" sz="2000" dirty="0">
                <a:solidFill>
                  <a:srgbClr val="FF6600"/>
                </a:solidFill>
                <a:latin typeface="Arial (Body)"/>
              </a:rPr>
              <a:t>L</a:t>
            </a:r>
            <a:r>
              <a:rPr lang="en-US" altLang="en-US" sz="2000" dirty="0">
                <a:solidFill>
                  <a:srgbClr val="000000"/>
                </a:solidFill>
                <a:latin typeface="Arial (Body)"/>
              </a:rPr>
              <a:t>).</a:t>
            </a:r>
            <a:endParaRPr lang="en-US" altLang="en-US" sz="2000" b="1" dirty="0">
              <a:solidFill>
                <a:srgbClr val="000000"/>
              </a:solidFill>
              <a:latin typeface="Arial (Body)"/>
            </a:endParaRPr>
          </a:p>
        </p:txBody>
      </p:sp>
      <p:sp>
        <p:nvSpPr>
          <p:cNvPr id="78852" name="Text Placeholder 2"/>
          <p:cNvSpPr txBox="1">
            <a:spLocks/>
          </p:cNvSpPr>
          <p:nvPr/>
        </p:nvSpPr>
        <p:spPr bwMode="auto">
          <a:xfrm>
            <a:off x="7531104" y="5503065"/>
            <a:ext cx="3428996"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buSzPts val="2400"/>
              <a:buFont typeface="Wingdings" panose="05000000000000000000" pitchFamily="2" charset="2"/>
              <a:buNone/>
            </a:pPr>
            <a:r>
              <a:rPr lang="en-US" altLang="en-US" sz="1400" b="0" dirty="0">
                <a:solidFill>
                  <a:srgbClr val="C00000"/>
                </a:solidFill>
                <a:latin typeface="Arial (Body)"/>
              </a:rPr>
              <a:t>Figure 3.7 </a:t>
            </a:r>
            <a:r>
              <a:rPr lang="en-US" altLang="en-US" sz="1400" b="0" dirty="0">
                <a:solidFill>
                  <a:srgbClr val="000000"/>
                </a:solidFill>
                <a:latin typeface="Arial (Body)"/>
              </a:rPr>
              <a:t>How Control Limits Relate to the Sampling Distribution: Observations from Three Samples</a:t>
            </a:r>
          </a:p>
        </p:txBody>
      </p:sp>
      <p:pic>
        <p:nvPicPr>
          <p:cNvPr id="78853" name="Picture 4" descr="The plane of the control chart is divided by three evenly spaced horizontal lines. From bottom to top, the lines represent the L C L, the nominal value, and the U C L. The data points for different samples correspond to different positions on the horizontal axis. For any given sample, the likely position of the data point can be represented by a normal distribution curve with a vertical axis and a maximum on the nominal line. If the data point for a sample occurs above the U C L or below the L C L, assignable causes for the variation are likely."/>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2252" y="3548064"/>
            <a:ext cx="51562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7703345" y="4572667"/>
            <a:ext cx="3581400" cy="523220"/>
          </a:xfrm>
          <a:prstGeom prst="rect">
            <a:avLst/>
          </a:prstGeom>
          <a:solidFill>
            <a:schemeClr val="tx1">
              <a:lumMod val="20000"/>
              <a:lumOff val="80000"/>
            </a:schemeClr>
          </a:solidFill>
        </p:spPr>
        <p:txBody>
          <a:bodyPr wrap="square">
            <a:spAutoFit/>
          </a:bodyPr>
          <a:lstStyle/>
          <a:p>
            <a:pPr algn="ctr">
              <a:defRPr/>
            </a:pPr>
            <a:r>
              <a:rPr lang="en-US" dirty="0"/>
              <a:t> Can be the process’s historic average or </a:t>
            </a:r>
          </a:p>
          <a:p>
            <a:pPr algn="ctr">
              <a:defRPr/>
            </a:pPr>
            <a:r>
              <a:rPr lang="en-US" dirty="0"/>
              <a:t>a target that we would like to achieve,</a:t>
            </a:r>
          </a:p>
        </p:txBody>
      </p:sp>
      <p:sp>
        <p:nvSpPr>
          <p:cNvPr id="4" name="Left Arrow 3"/>
          <p:cNvSpPr/>
          <p:nvPr/>
        </p:nvSpPr>
        <p:spPr bwMode="auto">
          <a:xfrm>
            <a:off x="7035803" y="4492849"/>
            <a:ext cx="369887" cy="635000"/>
          </a:xfrm>
          <a:prstGeom prst="leftArrow">
            <a:avLst/>
          </a:prstGeom>
          <a:solidFill>
            <a:schemeClr val="tx1">
              <a:lumMod val="20000"/>
              <a:lumOff val="80000"/>
            </a:schemeClr>
          </a:solidFill>
          <a:ln w="9525" cap="flat" cmpd="sng" algn="ctr">
            <a:solidFill>
              <a:srgbClr val="000000"/>
            </a:solidFill>
            <a:prstDash val="solid"/>
            <a:round/>
            <a:headEnd type="none" w="med" len="med"/>
            <a:tailEnd type="none" w="med" len="med"/>
          </a:ln>
          <a:effectLst/>
        </p:spPr>
        <p:txBody>
          <a:bodyPr/>
          <a:lstStyle/>
          <a:p>
            <a:pPr algn="r">
              <a:defRPr/>
            </a:pPr>
            <a:endParaRPr lang="en-US"/>
          </a:p>
        </p:txBody>
      </p:sp>
    </p:spTree>
    <p:extLst>
      <p:ext uri="{BB962C8B-B14F-4D97-AF65-F5344CB8AC3E}">
        <p14:creationId xmlns:p14="http://schemas.microsoft.com/office/powerpoint/2010/main" val="1131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85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8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8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p:bldP spid="3" grpId="0" animBg="1"/>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2463" y="1373189"/>
            <a:ext cx="8472487"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 Placeholder 2"/>
          <p:cNvSpPr txBox="1">
            <a:spLocks/>
          </p:cNvSpPr>
          <p:nvPr/>
        </p:nvSpPr>
        <p:spPr bwMode="auto">
          <a:xfrm>
            <a:off x="1922463" y="6284914"/>
            <a:ext cx="822960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buSzPts val="2400"/>
              <a:buFont typeface="Wingdings" panose="05000000000000000000" pitchFamily="2" charset="2"/>
              <a:buNone/>
            </a:pPr>
            <a:r>
              <a:rPr lang="en-US" altLang="en-US" sz="1800" b="0">
                <a:solidFill>
                  <a:srgbClr val="000000"/>
                </a:solidFill>
                <a:latin typeface="Arial (Body)"/>
              </a:rPr>
              <a:t>Figure 3.8 Control chart examples</a:t>
            </a:r>
          </a:p>
        </p:txBody>
      </p:sp>
      <p:sp>
        <p:nvSpPr>
          <p:cNvPr id="4" name="Title 3"/>
          <p:cNvSpPr>
            <a:spLocks noGrp="1"/>
          </p:cNvSpPr>
          <p:nvPr>
            <p:ph type="title"/>
          </p:nvPr>
        </p:nvSpPr>
        <p:spPr/>
        <p:txBody>
          <a:bodyPr/>
          <a:lstStyle/>
          <a:p>
            <a:r>
              <a:rPr lang="en-US" dirty="0"/>
              <a:t>Control Charts</a:t>
            </a:r>
          </a:p>
        </p:txBody>
      </p:sp>
    </p:spTree>
    <p:extLst>
      <p:ext uri="{BB962C8B-B14F-4D97-AF65-F5344CB8AC3E}">
        <p14:creationId xmlns:p14="http://schemas.microsoft.com/office/powerpoint/2010/main" val="1677800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Charts</a:t>
            </a:r>
          </a:p>
        </p:txBody>
      </p:sp>
      <p:sp>
        <p:nvSpPr>
          <p:cNvPr id="81922" name="Content Placeholder 2"/>
          <p:cNvSpPr>
            <a:spLocks noGrp="1"/>
          </p:cNvSpPr>
          <p:nvPr>
            <p:ph type="body" idx="1"/>
          </p:nvPr>
        </p:nvSpPr>
        <p:spPr/>
        <p:txBody>
          <a:bodyPr lIns="91425" tIns="91425" rIns="91425" bIns="91425" anchor="t" anchorCtr="0"/>
          <a:lstStyle/>
          <a:p>
            <a:pPr marL="0" indent="0" algn="ctr">
              <a:buSzPts val="2400"/>
              <a:buNone/>
            </a:pPr>
            <a:r>
              <a:rPr lang="en-US" altLang="en-US" sz="2200">
                <a:solidFill>
                  <a:srgbClr val="000000"/>
                </a:solidFill>
                <a:latin typeface="Arial (Body)"/>
              </a:rPr>
              <a:t>(a) Normal – No action</a:t>
            </a:r>
          </a:p>
          <a:p>
            <a:pPr marL="0" indent="0" algn="ctr">
              <a:buSzPts val="2400"/>
              <a:buNone/>
            </a:pPr>
            <a:r>
              <a:rPr lang="en-US" altLang="en-US" sz="2200">
                <a:solidFill>
                  <a:srgbClr val="000000"/>
                </a:solidFill>
                <a:latin typeface="Arial (Body)"/>
              </a:rPr>
              <a:t>Figure 3.8 Control Chart Examples</a:t>
            </a:r>
          </a:p>
        </p:txBody>
      </p:sp>
      <p:pic>
        <p:nvPicPr>
          <p:cNvPr id="81923" name="Picture 5" descr="The control chart plots variations versus sample number. The plot includes 10 data points between the L C L and U C L. The points generally alternate between positions above and below the nominal, so that 6 points are above the nominal and 4 points are below the nomina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69393" y="2752939"/>
            <a:ext cx="6653213"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0583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2"/>
          <p:cNvSpPr>
            <a:spLocks noGrp="1"/>
          </p:cNvSpPr>
          <p:nvPr>
            <p:ph type="body" idx="1"/>
          </p:nvPr>
        </p:nvSpPr>
        <p:spPr>
          <a:xfrm>
            <a:off x="1981200" y="1538976"/>
            <a:ext cx="8229600" cy="505724"/>
          </a:xfrm>
        </p:spPr>
        <p:txBody>
          <a:bodyPr lIns="91425" tIns="91425" rIns="91425" bIns="91425" anchor="t" anchorCtr="0"/>
          <a:lstStyle/>
          <a:p>
            <a:pPr marL="0" indent="0" algn="ctr">
              <a:buSzPts val="2400"/>
              <a:buNone/>
            </a:pPr>
            <a:r>
              <a:rPr lang="en-US" altLang="en-US" sz="2200" dirty="0">
                <a:solidFill>
                  <a:srgbClr val="000000"/>
                </a:solidFill>
                <a:latin typeface="Arial (Body)"/>
              </a:rPr>
              <a:t>(b) Run – Take action</a:t>
            </a:r>
          </a:p>
        </p:txBody>
      </p:sp>
      <p:pic>
        <p:nvPicPr>
          <p:cNvPr id="83971" name="Picture 5" descr="The control chart plots variations versus sample number. The plot includes 12 points between the L C L and U C L. Points 1 to 3 are above, below, and above the nominal, respectively. However, points 4 to 12 are between the nominal and the L C L."/>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6976" y="2462213"/>
            <a:ext cx="764222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609600" y="215372"/>
            <a:ext cx="10972800" cy="1097279"/>
          </a:xfrm>
        </p:spPr>
        <p:txBody>
          <a:bodyPr/>
          <a:lstStyle/>
          <a:p>
            <a:r>
              <a:rPr lang="en-US" dirty="0"/>
              <a:t>Control Charts</a:t>
            </a:r>
          </a:p>
        </p:txBody>
      </p:sp>
    </p:spTree>
    <p:extLst>
      <p:ext uri="{BB962C8B-B14F-4D97-AF65-F5344CB8AC3E}">
        <p14:creationId xmlns:p14="http://schemas.microsoft.com/office/powerpoint/2010/main" val="8934024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2"/>
          <p:cNvSpPr>
            <a:spLocks noGrp="1"/>
          </p:cNvSpPr>
          <p:nvPr>
            <p:ph type="body" idx="1"/>
          </p:nvPr>
        </p:nvSpPr>
        <p:spPr>
          <a:xfrm>
            <a:off x="2247900" y="1463941"/>
            <a:ext cx="8229600" cy="471909"/>
          </a:xfrm>
        </p:spPr>
        <p:txBody>
          <a:bodyPr lIns="91425" tIns="91425" rIns="91425" bIns="91425" anchor="t" anchorCtr="0"/>
          <a:lstStyle/>
          <a:p>
            <a:pPr marL="0" indent="0" algn="ctr">
              <a:buSzPts val="2400"/>
              <a:buNone/>
            </a:pPr>
            <a:r>
              <a:rPr lang="en-US" altLang="en-US" sz="2200" dirty="0">
                <a:solidFill>
                  <a:srgbClr val="000000"/>
                </a:solidFill>
                <a:latin typeface="Arial (Body)"/>
              </a:rPr>
              <a:t>(c) Sudden change – Monitor</a:t>
            </a:r>
          </a:p>
        </p:txBody>
      </p:sp>
      <p:pic>
        <p:nvPicPr>
          <p:cNvPr id="86019" name="Picture 5" descr="The control chart plots variations versus sample number. The plot includes 12 points between the L C L and U C L. The points 1 to 8 generally alternate between positions at roughly equal distances above and below the nominal. However, the plot then falls to point 9, which is closer to the L C L than the previous points. It subsequently rises through point 10 to point 11, which is closer to the U C L than the previous point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1200" y="2178051"/>
            <a:ext cx="7011988"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609600" y="215372"/>
            <a:ext cx="10972800" cy="1097279"/>
          </a:xfrm>
        </p:spPr>
        <p:txBody>
          <a:bodyPr/>
          <a:lstStyle/>
          <a:p>
            <a:r>
              <a:rPr lang="en-US" dirty="0"/>
              <a:t>Control Charts</a:t>
            </a:r>
          </a:p>
        </p:txBody>
      </p:sp>
    </p:spTree>
    <p:extLst>
      <p:ext uri="{BB962C8B-B14F-4D97-AF65-F5344CB8AC3E}">
        <p14:creationId xmlns:p14="http://schemas.microsoft.com/office/powerpoint/2010/main" val="2485394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2"/>
          <p:cNvSpPr>
            <a:spLocks noGrp="1"/>
          </p:cNvSpPr>
          <p:nvPr>
            <p:ph type="body" idx="1"/>
          </p:nvPr>
        </p:nvSpPr>
        <p:spPr>
          <a:xfrm>
            <a:off x="2306638" y="1494181"/>
            <a:ext cx="8229600" cy="479134"/>
          </a:xfrm>
        </p:spPr>
        <p:txBody>
          <a:bodyPr lIns="91425" tIns="91425" rIns="91425" bIns="91425" anchor="t" anchorCtr="0"/>
          <a:lstStyle/>
          <a:p>
            <a:pPr marL="0" indent="0" algn="ctr">
              <a:buSzPts val="2400"/>
              <a:buNone/>
            </a:pPr>
            <a:r>
              <a:rPr lang="en-US" altLang="en-US" sz="2200" dirty="0">
                <a:solidFill>
                  <a:srgbClr val="000000"/>
                </a:solidFill>
                <a:latin typeface="Arial (Body)"/>
              </a:rPr>
              <a:t>(d) Exceeds control limits – Take action</a:t>
            </a:r>
          </a:p>
        </p:txBody>
      </p:sp>
      <p:pic>
        <p:nvPicPr>
          <p:cNvPr id="87043" name="Picture 5" descr="The control chart plots variations versus sample number. The plot includes 11 points. Point 5 is above the U C L, and point 9 is below the L C L."/>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60688" y="2154845"/>
            <a:ext cx="7575550"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609600" y="215372"/>
            <a:ext cx="10972800" cy="1097279"/>
          </a:xfrm>
        </p:spPr>
        <p:txBody>
          <a:bodyPr/>
          <a:lstStyle/>
          <a:p>
            <a:r>
              <a:rPr lang="en-US" dirty="0"/>
              <a:t>Control Charts</a:t>
            </a:r>
          </a:p>
        </p:txBody>
      </p:sp>
    </p:spTree>
    <p:extLst>
      <p:ext uri="{BB962C8B-B14F-4D97-AF65-F5344CB8AC3E}">
        <p14:creationId xmlns:p14="http://schemas.microsoft.com/office/powerpoint/2010/main" val="133104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81763" y="1523896"/>
            <a:ext cx="5321300" cy="308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Text Placeholder 2"/>
          <p:cNvSpPr txBox="1">
            <a:spLocks/>
          </p:cNvSpPr>
          <p:nvPr/>
        </p:nvSpPr>
        <p:spPr bwMode="auto">
          <a:xfrm>
            <a:off x="7192963" y="4813091"/>
            <a:ext cx="4008437" cy="440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buSzPts val="2400"/>
              <a:buFont typeface="Wingdings" panose="05000000000000000000" pitchFamily="2" charset="2"/>
              <a:buNone/>
            </a:pPr>
            <a:r>
              <a:rPr lang="en-US" altLang="en-US" sz="1800" b="0" dirty="0">
                <a:solidFill>
                  <a:srgbClr val="000000"/>
                </a:solidFill>
                <a:latin typeface="Arial (Body)"/>
              </a:rPr>
              <a:t>Figure 3.8 Control chart examples</a:t>
            </a:r>
          </a:p>
        </p:txBody>
      </p:sp>
      <p:pic>
        <p:nvPicPr>
          <p:cNvPr id="88069" name="Picture 2" descr="Image result for 3d people caut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83957" y="3763227"/>
            <a:ext cx="1497806" cy="224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Rectangular Callout 2"/>
              <p:cNvSpPr/>
              <p:nvPr/>
            </p:nvSpPr>
            <p:spPr bwMode="auto">
              <a:xfrm>
                <a:off x="785813" y="1523897"/>
                <a:ext cx="3435350" cy="2044804"/>
              </a:xfrm>
              <a:prstGeom prst="wedgeRectCallout">
                <a:avLst>
                  <a:gd name="adj1" fmla="val 83797"/>
                  <a:gd name="adj2" fmla="val 74051"/>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defRPr/>
                </a:pPr>
                <a14:m>
                  <m:oMathPara xmlns:m="http://schemas.openxmlformats.org/officeDocument/2006/math">
                    <m:oMathParaPr>
                      <m:jc m:val="centerGroup"/>
                    </m:oMathParaPr>
                    <m:oMath xmlns:m="http://schemas.openxmlformats.org/officeDocument/2006/math">
                      <m:r>
                        <a:rPr lang="en-US" sz="2400" i="1" dirty="0" smtClean="0">
                          <a:solidFill>
                            <a:srgbClr val="000000"/>
                          </a:solidFill>
                          <a:latin typeface="Cambria Math" panose="02040503050406030204" pitchFamily="18" charset="0"/>
                        </a:rPr>
                        <m:t>𝑂𝑏𝑠𝑒𝑟𝑣𝑎𝑡𝑖𝑜𝑛𝑠</m:t>
                      </m:r>
                      <m:r>
                        <a:rPr lang="en-US" sz="2400" i="1" dirty="0" smtClean="0">
                          <a:solidFill>
                            <a:srgbClr val="000000"/>
                          </a:solidFill>
                          <a:latin typeface="Cambria Math" panose="02040503050406030204" pitchFamily="18" charset="0"/>
                        </a:rPr>
                        <m:t> </m:t>
                      </m:r>
                      <m:r>
                        <a:rPr lang="en-US" sz="2400" i="1" dirty="0" smtClean="0">
                          <a:solidFill>
                            <a:srgbClr val="000000"/>
                          </a:solidFill>
                          <a:latin typeface="Cambria Math" panose="02040503050406030204" pitchFamily="18" charset="0"/>
                        </a:rPr>
                        <m:t>𝑓𝑎𝑙𝑙𝑖𝑛𝑔</m:t>
                      </m:r>
                      <m:r>
                        <a:rPr lang="en-US" sz="2400" i="1" dirty="0" smtClean="0">
                          <a:solidFill>
                            <a:srgbClr val="000000"/>
                          </a:solidFill>
                          <a:latin typeface="Cambria Math" panose="02040503050406030204" pitchFamily="18" charset="0"/>
                        </a:rPr>
                        <m:t> </m:t>
                      </m:r>
                    </m:oMath>
                  </m:oMathPara>
                </a14:m>
                <a:endParaRPr lang="en-US" sz="2400" i="1" dirty="0">
                  <a:solidFill>
                    <a:srgbClr val="000000"/>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𝑜𝑢𝑡𝑠𝑖𝑑𝑒</m:t>
                      </m:r>
                      <m:r>
                        <a:rPr lang="en-US" sz="2400" i="1" dirty="0" smtClean="0">
                          <a:solidFill>
                            <a:srgbClr val="000000"/>
                          </a:solidFill>
                          <a:latin typeface="Cambria Math" panose="02040503050406030204" pitchFamily="18" charset="0"/>
                        </a:rPr>
                        <m:t> </m:t>
                      </m:r>
                      <m:r>
                        <a:rPr lang="en-US" sz="2400" i="1" dirty="0" smtClean="0">
                          <a:solidFill>
                            <a:srgbClr val="000000"/>
                          </a:solidFill>
                          <a:latin typeface="Cambria Math" panose="02040503050406030204" pitchFamily="18" charset="0"/>
                        </a:rPr>
                        <m:t>𝑡h𝑒</m:t>
                      </m:r>
                      <m:r>
                        <a:rPr lang="en-US" sz="2400" i="1" dirty="0" smtClean="0">
                          <a:solidFill>
                            <a:srgbClr val="000000"/>
                          </a:solidFill>
                          <a:latin typeface="Cambria Math" panose="02040503050406030204" pitchFamily="18" charset="0"/>
                        </a:rPr>
                        <m:t> </m:t>
                      </m:r>
                      <m:r>
                        <a:rPr lang="en-US" sz="2400" i="1" dirty="0" smtClean="0">
                          <a:solidFill>
                            <a:srgbClr val="000000"/>
                          </a:solidFill>
                          <a:latin typeface="Cambria Math" panose="02040503050406030204" pitchFamily="18" charset="0"/>
                        </a:rPr>
                        <m:t>𝑐𝑜𝑛𝑡𝑟𝑜𝑙</m:t>
                      </m:r>
                      <m:r>
                        <a:rPr lang="en-US" sz="2400" i="1" dirty="0" smtClean="0">
                          <a:solidFill>
                            <a:srgbClr val="000000"/>
                          </a:solidFill>
                          <a:latin typeface="Cambria Math" panose="02040503050406030204" pitchFamily="18" charset="0"/>
                        </a:rPr>
                        <m:t> </m:t>
                      </m:r>
                    </m:oMath>
                  </m:oMathPara>
                </a14:m>
                <a:endParaRPr lang="en-US" sz="2400" i="1" dirty="0">
                  <a:solidFill>
                    <a:srgbClr val="000000"/>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sz="2400" i="1" dirty="0" smtClean="0">
                          <a:solidFill>
                            <a:srgbClr val="000000"/>
                          </a:solidFill>
                          <a:latin typeface="Cambria Math" panose="02040503050406030204" pitchFamily="18" charset="0"/>
                        </a:rPr>
                        <m:t>𝑙𝑖𝑚𝑖𝑡𝑠</m:t>
                      </m:r>
                      <m:r>
                        <a:rPr lang="en-US" sz="2400" i="1" dirty="0" smtClean="0">
                          <a:solidFill>
                            <a:srgbClr val="000000"/>
                          </a:solidFill>
                          <a:latin typeface="Cambria Math" panose="02040503050406030204" pitchFamily="18" charset="0"/>
                        </a:rPr>
                        <m:t> </m:t>
                      </m:r>
                      <m:r>
                        <a:rPr lang="en-US" sz="2400" b="1" i="1" dirty="0" smtClean="0">
                          <a:solidFill>
                            <a:srgbClr val="C00000"/>
                          </a:solidFill>
                          <a:latin typeface="Cambria Math" panose="02040503050406030204" pitchFamily="18" charset="0"/>
                        </a:rPr>
                        <m:t>𝒅𝒐</m:t>
                      </m:r>
                      <m:r>
                        <a:rPr lang="en-US" sz="2400" b="1" i="1" dirty="0" smtClean="0">
                          <a:solidFill>
                            <a:srgbClr val="C00000"/>
                          </a:solidFill>
                          <a:latin typeface="Cambria Math" panose="02040503050406030204" pitchFamily="18" charset="0"/>
                        </a:rPr>
                        <m:t> </m:t>
                      </m:r>
                      <m:r>
                        <a:rPr lang="en-US" sz="2400" b="1" i="1" dirty="0" smtClean="0">
                          <a:solidFill>
                            <a:srgbClr val="C00000"/>
                          </a:solidFill>
                          <a:latin typeface="Cambria Math" panose="02040503050406030204" pitchFamily="18" charset="0"/>
                        </a:rPr>
                        <m:t>𝒏𝒐𝒕</m:t>
                      </m:r>
                      <m:r>
                        <a:rPr lang="en-US" sz="2400" b="1" i="1" dirty="0" smtClean="0">
                          <a:solidFill>
                            <a:srgbClr val="C00000"/>
                          </a:solidFill>
                          <a:latin typeface="Cambria Math" panose="02040503050406030204" pitchFamily="18" charset="0"/>
                        </a:rPr>
                        <m:t> </m:t>
                      </m:r>
                    </m:oMath>
                  </m:oMathPara>
                </a14:m>
                <a:endParaRPr lang="en-US" sz="2400" b="1" i="1" dirty="0">
                  <a:solidFill>
                    <a:srgbClr val="C00000"/>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sz="2400" i="1" dirty="0" smtClean="0">
                          <a:solidFill>
                            <a:srgbClr val="000000"/>
                          </a:solidFill>
                          <a:latin typeface="Cambria Math" panose="02040503050406030204" pitchFamily="18" charset="0"/>
                        </a:rPr>
                        <m:t>𝑎𝑙𝑤𝑎𝑦𝑠</m:t>
                      </m:r>
                      <m:r>
                        <a:rPr lang="en-US" sz="2400" i="1" dirty="0" smtClean="0">
                          <a:solidFill>
                            <a:srgbClr val="000000"/>
                          </a:solidFill>
                          <a:latin typeface="Cambria Math" panose="02040503050406030204" pitchFamily="18" charset="0"/>
                        </a:rPr>
                        <m:t> </m:t>
                      </m:r>
                      <m:r>
                        <a:rPr lang="en-US" sz="2400" i="1" dirty="0" smtClean="0">
                          <a:solidFill>
                            <a:srgbClr val="000000"/>
                          </a:solidFill>
                          <a:latin typeface="Cambria Math" panose="02040503050406030204" pitchFamily="18" charset="0"/>
                        </a:rPr>
                        <m:t>𝑚𝑒𝑎𝑛</m:t>
                      </m:r>
                      <m:r>
                        <a:rPr lang="en-US" sz="2400" i="1" dirty="0" smtClean="0">
                          <a:solidFill>
                            <a:srgbClr val="000000"/>
                          </a:solidFill>
                          <a:latin typeface="Cambria Math" panose="02040503050406030204" pitchFamily="18" charset="0"/>
                        </a:rPr>
                        <m:t> </m:t>
                      </m:r>
                    </m:oMath>
                  </m:oMathPara>
                </a14:m>
                <a:endParaRPr lang="en-US" sz="2400" i="1" dirty="0">
                  <a:solidFill>
                    <a:srgbClr val="000000"/>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𝑝𝑜𝑜𝑟</m:t>
                      </m:r>
                      <m:r>
                        <a:rPr lang="en-US" sz="2400" i="1" dirty="0" smtClean="0">
                          <a:solidFill>
                            <a:srgbClr val="C00000"/>
                          </a:solidFill>
                          <a:latin typeface="Cambria Math" panose="02040503050406030204" pitchFamily="18" charset="0"/>
                        </a:rPr>
                        <m:t> </m:t>
                      </m:r>
                      <m:r>
                        <a:rPr lang="en-US" sz="2400" i="1" dirty="0" smtClean="0">
                          <a:solidFill>
                            <a:srgbClr val="C00000"/>
                          </a:solidFill>
                          <a:latin typeface="Cambria Math" panose="02040503050406030204" pitchFamily="18" charset="0"/>
                        </a:rPr>
                        <m:t>𝑞𝑢𝑎𝑙𝑖𝑡𝑦</m:t>
                      </m:r>
                      <m:r>
                        <a:rPr lang="en-US" sz="2400" i="1" dirty="0" smtClean="0">
                          <a:solidFill>
                            <a:srgbClr val="000000"/>
                          </a:solidFill>
                          <a:latin typeface="Cambria Math" panose="02040503050406030204" pitchFamily="18" charset="0"/>
                        </a:rPr>
                        <m:t>. </m:t>
                      </m:r>
                    </m:oMath>
                  </m:oMathPara>
                </a14:m>
                <a:endParaRPr lang="en-US" sz="2400" dirty="0">
                  <a:solidFill>
                    <a:srgbClr val="000000"/>
                  </a:solidFill>
                </a:endParaRPr>
              </a:p>
            </p:txBody>
          </p:sp>
        </mc:Choice>
        <mc:Fallback xmlns="">
          <p:sp>
            <p:nvSpPr>
              <p:cNvPr id="3" name="Rectangular Callout 2"/>
              <p:cNvSpPr>
                <a:spLocks noRot="1" noChangeAspect="1" noMove="1" noResize="1" noEditPoints="1" noAdjustHandles="1" noChangeArrowheads="1" noChangeShapeType="1" noTextEdit="1"/>
              </p:cNvSpPr>
              <p:nvPr/>
            </p:nvSpPr>
            <p:spPr bwMode="auto">
              <a:xfrm>
                <a:off x="785813" y="1523897"/>
                <a:ext cx="3435350" cy="2044804"/>
              </a:xfrm>
              <a:prstGeom prst="wedgeRectCallout">
                <a:avLst>
                  <a:gd name="adj1" fmla="val 83797"/>
                  <a:gd name="adj2" fmla="val 74051"/>
                </a:avLst>
              </a:prstGeom>
              <a:blipFill>
                <a:blip r:embed="rId5"/>
                <a:stretch>
                  <a:fillRect/>
                </a:stretch>
              </a:blipFill>
              <a:ln>
                <a:headEnd type="none" w="med" len="med"/>
                <a:tailEnd type="none" w="med" len="med"/>
              </a:ln>
              <a:extLst/>
            </p:spPr>
            <p:txBody>
              <a:bodyPr/>
              <a:lstStyle/>
              <a:p>
                <a:r>
                  <a:rPr lang="en-US">
                    <a:noFill/>
                  </a:rPr>
                  <a:t> </a:t>
                </a:r>
              </a:p>
            </p:txBody>
          </p:sp>
        </mc:Fallback>
      </mc:AlternateContent>
      <p:pic>
        <p:nvPicPr>
          <p:cNvPr id="88071" name="Picture 4" descr="Image result for billing  3d peo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6900" y="4436361"/>
            <a:ext cx="1633538" cy="163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88072" name="TextBox 3"/>
              <p:cNvSpPr txBox="1">
                <a:spLocks noChangeArrowheads="1"/>
              </p:cNvSpPr>
              <p:nvPr/>
            </p:nvSpPr>
            <p:spPr bwMode="auto">
              <a:xfrm>
                <a:off x="371276" y="3763227"/>
                <a:ext cx="1717675" cy="3698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1800" b="0" i="1" dirty="0" smtClean="0">
                          <a:solidFill>
                            <a:srgbClr val="C00000"/>
                          </a:solidFill>
                          <a:latin typeface="Cambria Math" panose="02040503050406030204" pitchFamily="18" charset="0"/>
                        </a:rPr>
                        <m:t>𝐸𝑥𝑎𝑚𝑝𝑙𝑒</m:t>
                      </m:r>
                    </m:oMath>
                  </m:oMathPara>
                </a14:m>
                <a:endParaRPr lang="en-US" altLang="en-US" sz="1800" b="0" dirty="0">
                  <a:solidFill>
                    <a:srgbClr val="C00000"/>
                  </a:solidFill>
                  <a:latin typeface="Times New Roman" panose="02020603050405020304" pitchFamily="18" charset="0"/>
                </a:endParaRPr>
              </a:p>
            </p:txBody>
          </p:sp>
        </mc:Choice>
        <mc:Fallback xmlns="">
          <p:sp>
            <p:nvSpPr>
              <p:cNvPr id="88072" name="TextBox 3"/>
              <p:cNvSpPr txBox="1">
                <a:spLocks noRot="1" noChangeAspect="1" noMove="1" noResize="1" noEditPoints="1" noAdjustHandles="1" noChangeArrowheads="1" noChangeShapeType="1" noTextEdit="1"/>
              </p:cNvSpPr>
              <p:nvPr/>
            </p:nvSpPr>
            <p:spPr bwMode="auto">
              <a:xfrm>
                <a:off x="371276" y="3763227"/>
                <a:ext cx="1717675" cy="369888"/>
              </a:xfrm>
              <a:prstGeom prst="rect">
                <a:avLst/>
              </a:prstGeom>
              <a:blipFill>
                <a:blip r:embed="rId7"/>
                <a:stretch>
                  <a:fillRect b="-14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88073" name="Picture 6"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6639" y="3800477"/>
            <a:ext cx="2155825"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609600" y="215372"/>
            <a:ext cx="10972800" cy="1097279"/>
          </a:xfrm>
        </p:spPr>
        <p:txBody>
          <a:bodyPr/>
          <a:lstStyle/>
          <a:p>
            <a:r>
              <a:rPr lang="en-US" dirty="0"/>
              <a:t>Control Charts</a:t>
            </a:r>
          </a:p>
        </p:txBody>
      </p:sp>
    </p:spTree>
    <p:extLst>
      <p:ext uri="{BB962C8B-B14F-4D97-AF65-F5344CB8AC3E}">
        <p14:creationId xmlns:p14="http://schemas.microsoft.com/office/powerpoint/2010/main" val="126055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011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703388"/>
            <a:ext cx="8632825" cy="434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6" name="Rectangle 6"/>
          <p:cNvSpPr>
            <a:spLocks noChangeArrowheads="1"/>
          </p:cNvSpPr>
          <p:nvPr/>
        </p:nvSpPr>
        <p:spPr bwMode="auto">
          <a:xfrm>
            <a:off x="1870076" y="6208714"/>
            <a:ext cx="8797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r>
              <a:rPr lang="en-US" altLang="en-US" sz="1600" b="0">
                <a:solidFill>
                  <a:schemeClr val="tx1"/>
                </a:solidFill>
                <a:latin typeface="Times New Roman" panose="02020603050405020304" pitchFamily="18" charset="0"/>
              </a:rPr>
              <a:t>https://www.spcforexcel.com/knowledge/control-chart-basics/control-chart-rules-interpretation</a:t>
            </a:r>
          </a:p>
        </p:txBody>
      </p:sp>
      <p:pic>
        <p:nvPicPr>
          <p:cNvPr id="90117" name="Picture 2" descr="Image result for 3d people FYI"/>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3114" y="865189"/>
            <a:ext cx="1519237"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title"/>
          </p:nvPr>
        </p:nvSpPr>
        <p:spPr>
          <a:xfrm>
            <a:off x="609600" y="215372"/>
            <a:ext cx="10972800" cy="1097279"/>
          </a:xfrm>
        </p:spPr>
        <p:txBody>
          <a:bodyPr/>
          <a:lstStyle/>
          <a:p>
            <a:r>
              <a:rPr lang="en-US" dirty="0"/>
              <a:t>Control Charts</a:t>
            </a:r>
          </a:p>
        </p:txBody>
      </p:sp>
    </p:spTree>
    <p:extLst>
      <p:ext uri="{BB962C8B-B14F-4D97-AF65-F5344CB8AC3E}">
        <p14:creationId xmlns:p14="http://schemas.microsoft.com/office/powerpoint/2010/main" val="1923287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Charts</a:t>
            </a:r>
          </a:p>
        </p:txBody>
      </p:sp>
      <p:sp>
        <p:nvSpPr>
          <p:cNvPr id="91138" name="Text Placeholder 2"/>
          <p:cNvSpPr>
            <a:spLocks noGrp="1"/>
          </p:cNvSpPr>
          <p:nvPr>
            <p:ph type="body" idx="1"/>
          </p:nvPr>
        </p:nvSpPr>
        <p:spPr/>
        <p:txBody>
          <a:bodyPr/>
          <a:lstStyle/>
          <a:p>
            <a:pPr marL="0" indent="0">
              <a:buSzPts val="2400"/>
              <a:buNone/>
            </a:pPr>
            <a:r>
              <a:rPr lang="en-US" altLang="en-US" sz="2400" b="1" dirty="0">
                <a:solidFill>
                  <a:srgbClr val="000000"/>
                </a:solidFill>
                <a:latin typeface="Arial (Body)"/>
                <a:cs typeface="Arial" panose="020B0604020202020204" pitchFamily="34" charset="0"/>
                <a:sym typeface="Arial" panose="020B0604020202020204" pitchFamily="34" charset="0"/>
              </a:rPr>
              <a:t>Steps for using a control chart</a:t>
            </a:r>
          </a:p>
          <a:p>
            <a:pPr marL="741363" lvl="1" indent="-427038">
              <a:buSzPts val="2400"/>
              <a:buFont typeface="Wingdings" panose="05000000000000000000" pitchFamily="2" charset="2"/>
              <a:buAutoNum type="arabicPeriod"/>
            </a:pPr>
            <a:r>
              <a:rPr lang="en-US" altLang="en-US" sz="2400" dirty="0">
                <a:solidFill>
                  <a:srgbClr val="000000"/>
                </a:solidFill>
                <a:latin typeface="Arial (Body)"/>
                <a:cs typeface="Arial" panose="020B0604020202020204" pitchFamily="34" charset="0"/>
                <a:sym typeface="Arial" panose="020B0604020202020204" pitchFamily="34" charset="0"/>
              </a:rPr>
              <a:t>Take a random sample from the process </a:t>
            </a:r>
            <a:r>
              <a:rPr lang="en-US" altLang="en-US" sz="2400" dirty="0">
                <a:solidFill>
                  <a:srgbClr val="0092CC"/>
                </a:solidFill>
                <a:latin typeface="Arial (Body)"/>
                <a:cs typeface="Arial" panose="020B0604020202020204" pitchFamily="34" charset="0"/>
                <a:sym typeface="Arial" panose="020B0604020202020204" pitchFamily="34" charset="0"/>
              </a:rPr>
              <a:t>and calculate a variable or attribute</a:t>
            </a:r>
            <a:r>
              <a:rPr lang="en-US" altLang="en-US" sz="2400" dirty="0">
                <a:solidFill>
                  <a:srgbClr val="000000"/>
                </a:solidFill>
                <a:latin typeface="Arial (Body)"/>
                <a:cs typeface="Arial" panose="020B0604020202020204" pitchFamily="34" charset="0"/>
                <a:sym typeface="Arial" panose="020B0604020202020204" pitchFamily="34" charset="0"/>
              </a:rPr>
              <a:t> performance measure.</a:t>
            </a:r>
          </a:p>
          <a:p>
            <a:pPr marL="741363" lvl="1" indent="-427038">
              <a:buSzPts val="2400"/>
              <a:buFont typeface="Wingdings" panose="05000000000000000000" pitchFamily="2" charset="2"/>
              <a:buAutoNum type="arabicPeriod"/>
            </a:pPr>
            <a:r>
              <a:rPr lang="en-US" altLang="en-US" sz="2400" dirty="0">
                <a:solidFill>
                  <a:srgbClr val="000000"/>
                </a:solidFill>
                <a:latin typeface="Arial (Body)"/>
                <a:cs typeface="Arial" panose="020B0604020202020204" pitchFamily="34" charset="0"/>
                <a:sym typeface="Arial" panose="020B0604020202020204" pitchFamily="34" charset="0"/>
              </a:rPr>
              <a:t>If a statistic falls outside the chart’s control limits or exhibits unusual behavior, look for an </a:t>
            </a:r>
            <a:r>
              <a:rPr lang="en-US" altLang="en-US" sz="2400" dirty="0">
                <a:solidFill>
                  <a:srgbClr val="0092CC"/>
                </a:solidFill>
                <a:latin typeface="Arial (Body)"/>
                <a:cs typeface="Arial" panose="020B0604020202020204" pitchFamily="34" charset="0"/>
                <a:sym typeface="Arial" panose="020B0604020202020204" pitchFamily="34" charset="0"/>
              </a:rPr>
              <a:t>assignable cause</a:t>
            </a:r>
            <a:r>
              <a:rPr lang="en-US" altLang="en-US" sz="2400" dirty="0">
                <a:solidFill>
                  <a:srgbClr val="000000"/>
                </a:solidFill>
                <a:latin typeface="Arial (Body)"/>
                <a:cs typeface="Arial" panose="020B0604020202020204" pitchFamily="34" charset="0"/>
                <a:sym typeface="Arial" panose="020B0604020202020204" pitchFamily="34" charset="0"/>
              </a:rPr>
              <a:t>.</a:t>
            </a:r>
          </a:p>
          <a:p>
            <a:pPr marL="741363" lvl="1" indent="-427038">
              <a:buSzPts val="2400"/>
              <a:buFont typeface="Wingdings" panose="05000000000000000000" pitchFamily="2" charset="2"/>
              <a:buAutoNum type="arabicPeriod"/>
            </a:pPr>
            <a:r>
              <a:rPr lang="en-US" altLang="en-US" sz="2400" dirty="0">
                <a:solidFill>
                  <a:srgbClr val="000000"/>
                </a:solidFill>
                <a:latin typeface="Arial (Body)"/>
                <a:cs typeface="Arial" panose="020B0604020202020204" pitchFamily="34" charset="0"/>
                <a:sym typeface="Arial" panose="020B0604020202020204" pitchFamily="34" charset="0"/>
              </a:rPr>
              <a:t>Eliminate the cause if it degrades performance;  incorporate the cause if it improves performance. Reconstruct the control chart with new data.</a:t>
            </a:r>
          </a:p>
          <a:p>
            <a:pPr marL="741363" lvl="1" indent="-427038">
              <a:buSzPts val="2400"/>
              <a:buFont typeface="Wingdings" panose="05000000000000000000" pitchFamily="2" charset="2"/>
              <a:buAutoNum type="arabicPeriod"/>
            </a:pPr>
            <a:r>
              <a:rPr lang="en-US" altLang="en-US" sz="2400" b="1" dirty="0">
                <a:solidFill>
                  <a:srgbClr val="0092CC"/>
                </a:solidFill>
                <a:latin typeface="Arial (Body)"/>
                <a:cs typeface="Arial" panose="020B0604020202020204" pitchFamily="34" charset="0"/>
                <a:sym typeface="Arial" panose="020B0604020202020204" pitchFamily="34" charset="0"/>
              </a:rPr>
              <a:t>Repeat</a:t>
            </a:r>
            <a:r>
              <a:rPr lang="en-US" altLang="en-US" sz="2400" dirty="0">
                <a:solidFill>
                  <a:srgbClr val="000000"/>
                </a:solidFill>
                <a:latin typeface="Arial (Body)"/>
                <a:cs typeface="Arial" panose="020B0604020202020204" pitchFamily="34" charset="0"/>
                <a:sym typeface="Arial" panose="020B0604020202020204" pitchFamily="34" charset="0"/>
              </a:rPr>
              <a:t> the procedure periodically.</a:t>
            </a:r>
            <a:endParaRPr lang="en-US" altLang="en-US" dirty="0">
              <a:solidFill>
                <a:srgbClr val="FFCC00"/>
              </a:solidFill>
              <a:latin typeface="Arial" panose="020B0604020202020204" pitchFamily="34" charset="0"/>
              <a:cs typeface="Arial" panose="020B0604020202020204" pitchFamily="34" charset="0"/>
              <a:sym typeface="Arial" panose="020B0604020202020204" pitchFamily="34" charset="0"/>
            </a:endParaRPr>
          </a:p>
          <a:p>
            <a:pPr marL="0" indent="0">
              <a:buSzPts val="2400"/>
              <a:buNone/>
            </a:pPr>
            <a:endParaRPr lang="en-US" altLang="en-US" sz="2400" b="1" dirty="0">
              <a:solidFill>
                <a:srgbClr val="000000"/>
              </a:solidFill>
              <a:latin typeface="Arial (Body)"/>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68238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38">
                                            <p:txEl>
                                              <p:pRg st="1" end="1"/>
                                            </p:txEl>
                                          </p:spTgt>
                                        </p:tgtEl>
                                        <p:attrNameLst>
                                          <p:attrName>style.visibility</p:attrName>
                                        </p:attrNameLst>
                                      </p:cBhvr>
                                      <p:to>
                                        <p:strVal val="visible"/>
                                      </p:to>
                                    </p:set>
                                    <p:animEffect transition="in" filter="fade">
                                      <p:cBhvr>
                                        <p:cTn id="7" dur="500"/>
                                        <p:tgtEl>
                                          <p:spTgt spid="9113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138">
                                            <p:txEl>
                                              <p:pRg st="2" end="2"/>
                                            </p:txEl>
                                          </p:spTgt>
                                        </p:tgtEl>
                                        <p:attrNameLst>
                                          <p:attrName>style.visibility</p:attrName>
                                        </p:attrNameLst>
                                      </p:cBhvr>
                                      <p:to>
                                        <p:strVal val="visible"/>
                                      </p:to>
                                    </p:set>
                                    <p:animEffect transition="in" filter="fade">
                                      <p:cBhvr>
                                        <p:cTn id="12" dur="500"/>
                                        <p:tgtEl>
                                          <p:spTgt spid="9113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138">
                                            <p:txEl>
                                              <p:pRg st="3" end="3"/>
                                            </p:txEl>
                                          </p:spTgt>
                                        </p:tgtEl>
                                        <p:attrNameLst>
                                          <p:attrName>style.visibility</p:attrName>
                                        </p:attrNameLst>
                                      </p:cBhvr>
                                      <p:to>
                                        <p:strVal val="visible"/>
                                      </p:to>
                                    </p:set>
                                    <p:animEffect transition="in" filter="fade">
                                      <p:cBhvr>
                                        <p:cTn id="17" dur="500"/>
                                        <p:tgtEl>
                                          <p:spTgt spid="9113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138">
                                            <p:txEl>
                                              <p:pRg st="4" end="4"/>
                                            </p:txEl>
                                          </p:spTgt>
                                        </p:tgtEl>
                                        <p:attrNameLst>
                                          <p:attrName>style.visibility</p:attrName>
                                        </p:attrNameLst>
                                      </p:cBhvr>
                                      <p:to>
                                        <p:strVal val="visible"/>
                                      </p:to>
                                    </p:set>
                                    <p:animEffect transition="in" filter="fade">
                                      <p:cBhvr>
                                        <p:cTn id="22" dur="500"/>
                                        <p:tgtEl>
                                          <p:spTgt spid="911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a:t>Defect</a:t>
            </a:r>
          </a:p>
        </p:txBody>
      </p:sp>
      <p:sp>
        <p:nvSpPr>
          <p:cNvPr id="3" name="Content Placeholder 2"/>
          <p:cNvSpPr>
            <a:spLocks noGrp="1"/>
          </p:cNvSpPr>
          <p:nvPr>
            <p:ph type="body" idx="1"/>
          </p:nvPr>
        </p:nvSpPr>
        <p:spPr/>
        <p:txBody>
          <a:bodyPr/>
          <a:lstStyle/>
          <a:p>
            <a:pPr>
              <a:defRPr/>
            </a:pPr>
            <a:r>
              <a:rPr lang="en-US" sz="2400" b="0" dirty="0">
                <a:solidFill>
                  <a:schemeClr val="bg2">
                    <a:lumMod val="50000"/>
                  </a:schemeClr>
                </a:solidFill>
              </a:rPr>
              <a:t>When a process fails to satisfy a customer, the failure is considered a </a:t>
            </a:r>
            <a:r>
              <a:rPr lang="en-US" sz="2400" dirty="0"/>
              <a:t>defect </a:t>
            </a:r>
          </a:p>
        </p:txBody>
      </p:sp>
      <p:grpSp>
        <p:nvGrpSpPr>
          <p:cNvPr id="2" name="Group 1"/>
          <p:cNvGrpSpPr>
            <a:grpSpLocks/>
          </p:cNvGrpSpPr>
          <p:nvPr/>
        </p:nvGrpSpPr>
        <p:grpSpPr bwMode="auto">
          <a:xfrm>
            <a:off x="3217863" y="2355851"/>
            <a:ext cx="5867400" cy="3508375"/>
            <a:chOff x="1693863" y="2355850"/>
            <a:chExt cx="5867400" cy="3508375"/>
          </a:xfrm>
        </p:grpSpPr>
        <p:pic>
          <p:nvPicPr>
            <p:cNvPr id="15365"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b="8572"/>
            <a:stretch>
              <a:fillRect/>
            </a:stretch>
          </p:blipFill>
          <p:spPr bwMode="auto">
            <a:xfrm>
              <a:off x="1693863" y="2355850"/>
              <a:ext cx="5867400" cy="243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Rectangle 4"/>
                <p:cNvSpPr/>
                <p:nvPr/>
              </p:nvSpPr>
              <p:spPr bwMode="auto">
                <a:xfrm>
                  <a:off x="1693863" y="5116513"/>
                  <a:ext cx="2535237" cy="733425"/>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a:defRPr/>
                  </a:pPr>
                  <a14:m>
                    <m:oMathPara xmlns:m="http://schemas.openxmlformats.org/officeDocument/2006/math">
                      <m:oMathParaPr>
                        <m:jc m:val="centerGroup"/>
                      </m:oMathParaPr>
                      <m:oMath xmlns:m="http://schemas.openxmlformats.org/officeDocument/2006/math">
                        <m:r>
                          <a:rPr lang="en-US" sz="4400" i="1" dirty="0" smtClean="0">
                            <a:solidFill>
                              <a:schemeClr val="tx2">
                                <a:lumMod val="10000"/>
                              </a:schemeClr>
                            </a:solidFill>
                            <a:latin typeface="Cambria Math" panose="02040503050406030204" pitchFamily="18" charset="0"/>
                          </a:rPr>
                          <m:t>𝑆𝐸𝐸𝑁</m:t>
                        </m:r>
                      </m:oMath>
                    </m:oMathPara>
                  </a14:m>
                  <a:endParaRPr lang="en-US" sz="4400" dirty="0">
                    <a:solidFill>
                      <a:schemeClr val="tx2">
                        <a:lumMod val="10000"/>
                      </a:schemeClr>
                    </a:solidFill>
                    <a:latin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bwMode="auto">
                <a:xfrm>
                  <a:off x="1693863" y="5116513"/>
                  <a:ext cx="2535237" cy="733425"/>
                </a:xfrm>
                <a:prstGeom prst="rect">
                  <a:avLst/>
                </a:prstGeom>
                <a:blipFill>
                  <a:blip r:embed="rId4"/>
                  <a:stretch>
                    <a:fillRect/>
                  </a:stretch>
                </a:blipFill>
                <a:ln>
                  <a:headEnd type="none" w="med" len="med"/>
                  <a:tailEnd type="none" w="med" len="me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bwMode="auto">
                <a:xfrm>
                  <a:off x="4457700" y="5129213"/>
                  <a:ext cx="3103563" cy="735012"/>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a:defRPr/>
                  </a:pPr>
                  <a14:m>
                    <m:oMathPara xmlns:m="http://schemas.openxmlformats.org/officeDocument/2006/math">
                      <m:oMathParaPr>
                        <m:jc m:val="centerGroup"/>
                      </m:oMathParaPr>
                      <m:oMath xmlns:m="http://schemas.openxmlformats.org/officeDocument/2006/math">
                        <m:r>
                          <a:rPr lang="en-US" sz="4400" i="1" dirty="0" smtClean="0">
                            <a:solidFill>
                              <a:schemeClr val="tx2">
                                <a:lumMod val="10000"/>
                              </a:schemeClr>
                            </a:solidFill>
                            <a:latin typeface="Cambria Math" panose="02040503050406030204" pitchFamily="18" charset="0"/>
                          </a:rPr>
                          <m:t>𝑁𝑜𝑡</m:t>
                        </m:r>
                        <m:r>
                          <a:rPr lang="en-US" sz="4400" i="1" dirty="0" smtClean="0">
                            <a:solidFill>
                              <a:schemeClr val="tx2">
                                <a:lumMod val="10000"/>
                              </a:schemeClr>
                            </a:solidFill>
                            <a:latin typeface="Cambria Math" panose="02040503050406030204" pitchFamily="18" charset="0"/>
                          </a:rPr>
                          <m:t> </m:t>
                        </m:r>
                        <m:r>
                          <a:rPr lang="en-US" sz="4400" i="1" dirty="0" smtClean="0">
                            <a:solidFill>
                              <a:schemeClr val="tx2">
                                <a:lumMod val="10000"/>
                              </a:schemeClr>
                            </a:solidFill>
                            <a:latin typeface="Cambria Math" panose="02040503050406030204" pitchFamily="18" charset="0"/>
                          </a:rPr>
                          <m:t>𝑆𝐸𝐸𝑁</m:t>
                        </m:r>
                      </m:oMath>
                    </m:oMathPara>
                  </a14:m>
                  <a:endParaRPr lang="en-US" sz="4400" dirty="0">
                    <a:solidFill>
                      <a:schemeClr val="tx2">
                        <a:lumMod val="10000"/>
                      </a:schemeClr>
                    </a:solidFill>
                    <a:latin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bwMode="auto">
                <a:xfrm>
                  <a:off x="4457700" y="5129213"/>
                  <a:ext cx="3103563" cy="735012"/>
                </a:xfrm>
                <a:prstGeom prst="rect">
                  <a:avLst/>
                </a:prstGeom>
                <a:blipFill>
                  <a:blip r:embed="rId5"/>
                  <a:stretch>
                    <a:fillRect/>
                  </a:stretch>
                </a:blipFill>
                <a:ln>
                  <a:headEnd type="none" w="med" len="med"/>
                  <a:tailEnd type="none" w="med" len="med"/>
                </a:ln>
                <a:extLst/>
              </p:spPr>
              <p:txBody>
                <a:bodyPr/>
                <a:lstStyle/>
                <a:p>
                  <a:r>
                    <a:rPr lang="en-US">
                      <a:noFill/>
                    </a:rPr>
                    <a:t> </a:t>
                  </a:r>
                </a:p>
              </p:txBody>
            </p:sp>
          </mc:Fallback>
        </mc:AlternateContent>
      </p:grpSp>
    </p:spTree>
    <p:extLst>
      <p:ext uri="{BB962C8B-B14F-4D97-AF65-F5344CB8AC3E}">
        <p14:creationId xmlns:p14="http://schemas.microsoft.com/office/powerpoint/2010/main" val="125682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AutoShape 3"/>
          <p:cNvSpPr>
            <a:spLocks noChangeArrowheads="1"/>
          </p:cNvSpPr>
          <p:nvPr/>
        </p:nvSpPr>
        <p:spPr bwMode="auto">
          <a:xfrm>
            <a:off x="7367588" y="3155156"/>
            <a:ext cx="2286000" cy="1470025"/>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endParaRPr lang="en-US" altLang="en-US" sz="1800" b="0">
              <a:solidFill>
                <a:schemeClr val="tx1"/>
              </a:solidFill>
            </a:endParaRPr>
          </a:p>
        </p:txBody>
      </p:sp>
      <p:sp>
        <p:nvSpPr>
          <p:cNvPr id="92164" name="AutoShape 5"/>
          <p:cNvSpPr>
            <a:spLocks noChangeArrowheads="1"/>
          </p:cNvSpPr>
          <p:nvPr/>
        </p:nvSpPr>
        <p:spPr bwMode="auto">
          <a:xfrm>
            <a:off x="2427288" y="3202901"/>
            <a:ext cx="2286000" cy="1470025"/>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endParaRPr lang="en-US" altLang="en-US" sz="1800" b="0">
              <a:solidFill>
                <a:schemeClr val="tx1"/>
              </a:solidFill>
            </a:endParaRPr>
          </a:p>
        </p:txBody>
      </p:sp>
      <mc:AlternateContent xmlns:mc="http://schemas.openxmlformats.org/markup-compatibility/2006" xmlns:a14="http://schemas.microsoft.com/office/drawing/2010/main">
        <mc:Choice Requires="a14">
          <p:sp>
            <p:nvSpPr>
              <p:cNvPr id="92165" name="Text Box 6"/>
              <p:cNvSpPr txBox="1">
                <a:spLocks noChangeArrowheads="1"/>
              </p:cNvSpPr>
              <p:nvPr/>
            </p:nvSpPr>
            <p:spPr bwMode="auto">
              <a:xfrm>
                <a:off x="2336802" y="3527426"/>
                <a:ext cx="2319337" cy="64633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r">
                  <a:spcBef>
                    <a:spcPct val="0"/>
                  </a:spcBef>
                  <a:buClrTx/>
                  <a:buFontTx/>
                  <a:buNone/>
                </a:pPr>
                <a14:m>
                  <m:oMathPara xmlns:m="http://schemas.openxmlformats.org/officeDocument/2006/math">
                    <m:oMathParaPr>
                      <m:jc m:val="centerGroup"/>
                    </m:oMathParaPr>
                    <m:oMath xmlns:m="http://schemas.openxmlformats.org/officeDocument/2006/math">
                      <m:r>
                        <a:rPr lang="en-US" altLang="en-US" sz="3600" i="1" dirty="0" smtClean="0">
                          <a:solidFill>
                            <a:srgbClr val="000000"/>
                          </a:solidFill>
                          <a:latin typeface="Cambria Math" panose="02040503050406030204" pitchFamily="18" charset="0"/>
                        </a:rPr>
                        <m:t>𝑉𝑎𝑟𝑖𝑎𝑏𝑙𝑒𝑠</m:t>
                      </m:r>
                    </m:oMath>
                  </m:oMathPara>
                </a14:m>
                <a:endParaRPr lang="en-US" altLang="en-US" sz="2400" b="0" dirty="0">
                  <a:solidFill>
                    <a:srgbClr val="000000"/>
                  </a:solidFill>
                  <a:latin typeface="Times New Roman" panose="02020603050405020304" pitchFamily="18" charset="0"/>
                </a:endParaRPr>
              </a:p>
            </p:txBody>
          </p:sp>
        </mc:Choice>
        <mc:Fallback xmlns="">
          <p:sp>
            <p:nvSpPr>
              <p:cNvPr id="92165" name="Text Box 6"/>
              <p:cNvSpPr txBox="1">
                <a:spLocks noRot="1" noChangeAspect="1" noMove="1" noResize="1" noEditPoints="1" noAdjustHandles="1" noChangeArrowheads="1" noChangeShapeType="1" noTextEdit="1"/>
              </p:cNvSpPr>
              <p:nvPr/>
            </p:nvSpPr>
            <p:spPr bwMode="auto">
              <a:xfrm>
                <a:off x="2336802" y="3527426"/>
                <a:ext cx="2319337" cy="646331"/>
              </a:xfrm>
              <a:prstGeom prst="rect">
                <a:avLst/>
              </a:prstGeom>
              <a:blipFill>
                <a:blip r:embed="rId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Freeform 7"/>
          <p:cNvSpPr>
            <a:spLocks/>
          </p:cNvSpPr>
          <p:nvPr/>
        </p:nvSpPr>
        <p:spPr bwMode="gray">
          <a:xfrm>
            <a:off x="4746625" y="3074989"/>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lgn="r">
              <a:defRPr/>
            </a:pPr>
            <a:endParaRPr lang="en-US"/>
          </a:p>
        </p:txBody>
      </p:sp>
      <p:sp>
        <p:nvSpPr>
          <p:cNvPr id="92167" name="AutoShape 8"/>
          <p:cNvSpPr>
            <a:spLocks noChangeAspect="1" noChangeArrowheads="1" noTextEdit="1"/>
          </p:cNvSpPr>
          <p:nvPr/>
        </p:nvSpPr>
        <p:spPr bwMode="gray">
          <a:xfrm flipH="1">
            <a:off x="6392864" y="30718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 name="Freeform 9"/>
          <p:cNvSpPr>
            <a:spLocks/>
          </p:cNvSpPr>
          <p:nvPr/>
        </p:nvSpPr>
        <p:spPr bwMode="gray">
          <a:xfrm flipH="1">
            <a:off x="6399214" y="3074989"/>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lgn="r">
              <a:defRPr/>
            </a:pPr>
            <a:endParaRPr lang="en-US"/>
          </a:p>
        </p:txBody>
      </p:sp>
      <p:grpSp>
        <p:nvGrpSpPr>
          <p:cNvPr id="92169" name="Group 10"/>
          <p:cNvGrpSpPr>
            <a:grpSpLocks/>
          </p:cNvGrpSpPr>
          <p:nvPr/>
        </p:nvGrpSpPr>
        <p:grpSpPr bwMode="auto">
          <a:xfrm>
            <a:off x="4572000" y="1447800"/>
            <a:ext cx="2998788" cy="1601788"/>
            <a:chOff x="1997" y="1314"/>
            <a:chExt cx="1889" cy="1009"/>
          </a:xfrm>
        </p:grpSpPr>
        <p:grpSp>
          <p:nvGrpSpPr>
            <p:cNvPr id="92174" name="Group 11"/>
            <p:cNvGrpSpPr>
              <a:grpSpLocks/>
            </p:cNvGrpSpPr>
            <p:nvPr/>
          </p:nvGrpSpPr>
          <p:grpSpPr bwMode="auto">
            <a:xfrm>
              <a:off x="1997" y="1404"/>
              <a:ext cx="1889" cy="919"/>
              <a:chOff x="1973" y="1027"/>
              <a:chExt cx="1926" cy="937"/>
            </a:xfrm>
          </p:grpSpPr>
          <p:sp>
            <p:nvSpPr>
              <p:cNvPr id="19" name="Oval 12"/>
              <p:cNvSpPr>
                <a:spLocks noChangeArrowheads="1"/>
              </p:cNvSpPr>
              <p:nvPr/>
            </p:nvSpPr>
            <p:spPr bwMode="gray">
              <a:xfrm>
                <a:off x="1994" y="1057"/>
                <a:ext cx="1905" cy="907"/>
              </a:xfrm>
              <a:prstGeom prst="ellipse">
                <a:avLst/>
              </a:prstGeom>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en-US"/>
              </a:p>
            </p:txBody>
          </p:sp>
          <p:sp>
            <p:nvSpPr>
              <p:cNvPr id="20" name="Oval 13"/>
              <p:cNvSpPr>
                <a:spLocks noChangeArrowheads="1"/>
              </p:cNvSpPr>
              <p:nvPr/>
            </p:nvSpPr>
            <p:spPr bwMode="gray">
              <a:xfrm>
                <a:off x="1973" y="1027"/>
                <a:ext cx="1905" cy="907"/>
              </a:xfrm>
              <a:prstGeom prst="ellipse">
                <a:avLst/>
              </a:prstGeom>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en-US"/>
              </a:p>
            </p:txBody>
          </p:sp>
        </p:grpSp>
        <p:sp>
          <p:nvSpPr>
            <p:cNvPr id="15" name="Oval 14"/>
            <p:cNvSpPr>
              <a:spLocks noChangeArrowheads="1"/>
            </p:cNvSpPr>
            <p:nvPr/>
          </p:nvSpPr>
          <p:spPr bwMode="gray">
            <a:xfrm>
              <a:off x="2086" y="1314"/>
              <a:ext cx="1691" cy="845"/>
            </a:xfrm>
            <a:prstGeom prst="ellipse">
              <a:avLst/>
            </a:prstGeom>
            <a:ln/>
          </p:spPr>
          <p:style>
            <a:lnRef idx="2">
              <a:schemeClr val="accent2"/>
            </a:lnRef>
            <a:fillRef idx="1">
              <a:schemeClr val="lt1"/>
            </a:fillRef>
            <a:effectRef idx="0">
              <a:schemeClr val="accent2"/>
            </a:effectRef>
            <a:fontRef idx="minor">
              <a:schemeClr val="dk1"/>
            </a:fontRef>
          </p:style>
          <p:txBody>
            <a:bodyPr vert="eaVert" wrap="none" anchor="ctr"/>
            <a:lstStyle/>
            <a:p>
              <a:pPr algn="r">
                <a:defRPr/>
              </a:pPr>
              <a:endParaRPr lang="en-US"/>
            </a:p>
          </p:txBody>
        </p:sp>
        <p:sp>
          <p:nvSpPr>
            <p:cNvPr id="16" name="Oval 15"/>
            <p:cNvSpPr>
              <a:spLocks noChangeArrowheads="1"/>
            </p:cNvSpPr>
            <p:nvPr/>
          </p:nvSpPr>
          <p:spPr bwMode="gray">
            <a:xfrm>
              <a:off x="2108" y="1319"/>
              <a:ext cx="1650" cy="824"/>
            </a:xfrm>
            <a:prstGeom prst="ellipse">
              <a:avLst/>
            </a:prstGeom>
            <a:ln/>
          </p:spPr>
          <p:style>
            <a:lnRef idx="2">
              <a:schemeClr val="accent2"/>
            </a:lnRef>
            <a:fillRef idx="1">
              <a:schemeClr val="lt1"/>
            </a:fillRef>
            <a:effectRef idx="0">
              <a:schemeClr val="accent2"/>
            </a:effectRef>
            <a:fontRef idx="minor">
              <a:schemeClr val="dk1"/>
            </a:fontRef>
          </p:style>
          <p:txBody>
            <a:bodyPr vert="eaVert" wrap="none" anchor="ctr"/>
            <a:lstStyle/>
            <a:p>
              <a:pPr algn="r">
                <a:defRPr/>
              </a:pPr>
              <a:endParaRPr lang="en-US"/>
            </a:p>
          </p:txBody>
        </p:sp>
        <p:sp>
          <p:nvSpPr>
            <p:cNvPr id="17" name="Oval 16"/>
            <p:cNvSpPr>
              <a:spLocks noChangeArrowheads="1"/>
            </p:cNvSpPr>
            <p:nvPr/>
          </p:nvSpPr>
          <p:spPr bwMode="gray">
            <a:xfrm>
              <a:off x="2125" y="1327"/>
              <a:ext cx="1570" cy="770"/>
            </a:xfrm>
            <a:prstGeom prst="ellipse">
              <a:avLst/>
            </a:prstGeom>
            <a:ln/>
          </p:spPr>
          <p:style>
            <a:lnRef idx="2">
              <a:schemeClr val="accent2"/>
            </a:lnRef>
            <a:fillRef idx="1">
              <a:schemeClr val="lt1"/>
            </a:fillRef>
            <a:effectRef idx="0">
              <a:schemeClr val="accent2"/>
            </a:effectRef>
            <a:fontRef idx="minor">
              <a:schemeClr val="dk1"/>
            </a:fontRef>
          </p:style>
          <p:txBody>
            <a:bodyPr vert="eaVert" wrap="none" anchor="ctr"/>
            <a:lstStyle/>
            <a:p>
              <a:pPr algn="r">
                <a:defRPr/>
              </a:pPr>
              <a:endParaRPr lang="en-US"/>
            </a:p>
          </p:txBody>
        </p:sp>
        <p:sp>
          <p:nvSpPr>
            <p:cNvPr id="18" name="Oval 17"/>
            <p:cNvSpPr>
              <a:spLocks noChangeArrowheads="1"/>
            </p:cNvSpPr>
            <p:nvPr/>
          </p:nvSpPr>
          <p:spPr bwMode="gray">
            <a:xfrm>
              <a:off x="2208" y="1344"/>
              <a:ext cx="1382" cy="624"/>
            </a:xfrm>
            <a:prstGeom prst="ellipse">
              <a:avLst/>
            </a:prstGeom>
            <a:ln/>
          </p:spPr>
          <p:style>
            <a:lnRef idx="2">
              <a:schemeClr val="accent2"/>
            </a:lnRef>
            <a:fillRef idx="1">
              <a:schemeClr val="lt1"/>
            </a:fillRef>
            <a:effectRef idx="0">
              <a:schemeClr val="accent2"/>
            </a:effectRef>
            <a:fontRef idx="minor">
              <a:schemeClr val="dk1"/>
            </a:fontRef>
          </p:style>
          <p:txBody>
            <a:bodyPr vert="eaVert" wrap="none" anchor="ctr"/>
            <a:lstStyle/>
            <a:p>
              <a:pPr algn="r">
                <a:defRPr/>
              </a:pPr>
              <a:endParaRPr lang="en-US"/>
            </a:p>
          </p:txBody>
        </p:sp>
      </p:grpSp>
      <mc:AlternateContent xmlns:mc="http://schemas.openxmlformats.org/markup-compatibility/2006" xmlns:a14="http://schemas.microsoft.com/office/drawing/2010/main">
        <mc:Choice Requires="a14">
          <p:sp>
            <p:nvSpPr>
              <p:cNvPr id="92170" name="Text Box 18"/>
              <p:cNvSpPr txBox="1">
                <a:spLocks noChangeArrowheads="1"/>
              </p:cNvSpPr>
              <p:nvPr/>
            </p:nvSpPr>
            <p:spPr bwMode="auto">
              <a:xfrm>
                <a:off x="5282212" y="1647826"/>
                <a:ext cx="1484702" cy="830997"/>
              </a:xfrm>
              <a:prstGeom prst="rect">
                <a:avLst/>
              </a:prstGeom>
              <a:noFill/>
              <a:ln>
                <a:noFill/>
              </a:ln>
              <a:effectLst/>
              <a:extLst>
                <a:ext uri="{909E8E84-426E-40DD-AFC4-6F175D3DCCD1}">
                  <a14:hiddenFill>
                    <a:solidFill>
                      <a:schemeClr val="accent1"/>
                    </a:solidFill>
                  </a14:hiddenFill>
                </a:ext>
                <a:ext uri="{91240B29-F687-4F45-9708-019B960494DF}">
                  <a14:hiddenLine w="9525" algn="ctr">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14:m>
                  <m:oMathPara xmlns:m="http://schemas.openxmlformats.org/officeDocument/2006/math">
                    <m:oMathParaPr>
                      <m:jc m:val="centerGroup"/>
                    </m:oMathParaPr>
                    <m:oMath xmlns:m="http://schemas.openxmlformats.org/officeDocument/2006/math">
                      <m:r>
                        <a:rPr lang="en-US" altLang="en-US" sz="2400" b="1" i="1" dirty="0" smtClean="0">
                          <a:solidFill>
                            <a:srgbClr val="000000"/>
                          </a:solidFill>
                          <a:latin typeface="Cambria Math" panose="02040503050406030204" pitchFamily="18" charset="0"/>
                        </a:rPr>
                        <m:t>𝑪𝒐𝒏𝒕𝒓𝒐𝒍</m:t>
                      </m:r>
                      <m:r>
                        <a:rPr lang="en-US" altLang="en-US" sz="2400" b="1" i="1" dirty="0" smtClean="0">
                          <a:solidFill>
                            <a:srgbClr val="000000"/>
                          </a:solidFill>
                          <a:latin typeface="Cambria Math" panose="02040503050406030204" pitchFamily="18" charset="0"/>
                        </a:rPr>
                        <m:t> </m:t>
                      </m:r>
                    </m:oMath>
                  </m:oMathPara>
                </a14:m>
                <a:endParaRPr lang="en-US" altLang="en-US" sz="2400" dirty="0">
                  <a:solidFill>
                    <a:srgbClr val="000000"/>
                  </a:solidFill>
                  <a:latin typeface="Times New Roman" panose="02020603050405020304" pitchFamily="18" charset="0"/>
                </a:endParaRPr>
              </a:p>
              <a:p>
                <a:pPr algn="ctr">
                  <a:spcBef>
                    <a:spcPct val="0"/>
                  </a:spcBef>
                  <a:buClrTx/>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en-US" sz="2400" b="1" i="1" dirty="0" smtClean="0">
                          <a:solidFill>
                            <a:srgbClr val="000000"/>
                          </a:solidFill>
                          <a:latin typeface="Cambria Math" panose="02040503050406030204" pitchFamily="18" charset="0"/>
                        </a:rPr>
                        <m:t>𝑪𝒉𝒂𝒓𝒕𝒔</m:t>
                      </m:r>
                    </m:oMath>
                  </m:oMathPara>
                </a14:m>
                <a:endParaRPr lang="en-US" altLang="en-US" sz="2400" dirty="0">
                  <a:solidFill>
                    <a:srgbClr val="000000"/>
                  </a:solidFill>
                  <a:latin typeface="Times New Roman" panose="02020603050405020304" pitchFamily="18" charset="0"/>
                </a:endParaRPr>
              </a:p>
            </p:txBody>
          </p:sp>
        </mc:Choice>
        <mc:Fallback xmlns="">
          <p:sp>
            <p:nvSpPr>
              <p:cNvPr id="92170" name="Text Box 18"/>
              <p:cNvSpPr txBox="1">
                <a:spLocks noRot="1" noChangeAspect="1" noMove="1" noResize="1" noEditPoints="1" noAdjustHandles="1" noChangeArrowheads="1" noChangeShapeType="1" noTextEdit="1"/>
              </p:cNvSpPr>
              <p:nvPr/>
            </p:nvSpPr>
            <p:spPr bwMode="auto">
              <a:xfrm>
                <a:off x="5282212" y="1647826"/>
                <a:ext cx="1484702" cy="830997"/>
              </a:xfrm>
              <a:prstGeom prst="rect">
                <a:avLst/>
              </a:prstGeom>
              <a:blipFill>
                <a:blip r:embed="rId3"/>
                <a:stretch>
                  <a:fillRect l="-12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171" name="Text Box 19"/>
              <p:cNvSpPr txBox="1">
                <a:spLocks noChangeArrowheads="1"/>
              </p:cNvSpPr>
              <p:nvPr/>
            </p:nvSpPr>
            <p:spPr bwMode="auto">
              <a:xfrm>
                <a:off x="7302501" y="3549651"/>
                <a:ext cx="2300287" cy="64611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r">
                  <a:spcBef>
                    <a:spcPct val="0"/>
                  </a:spcBef>
                  <a:buClrTx/>
                  <a:buFontTx/>
                  <a:buNone/>
                </a:pPr>
                <a14:m>
                  <m:oMathPara xmlns:m="http://schemas.openxmlformats.org/officeDocument/2006/math">
                    <m:oMathParaPr>
                      <m:jc m:val="centerGroup"/>
                    </m:oMathParaPr>
                    <m:oMath xmlns:m="http://schemas.openxmlformats.org/officeDocument/2006/math">
                      <m:r>
                        <a:rPr lang="en-US" altLang="en-US" sz="3600" i="1" dirty="0" smtClean="0">
                          <a:solidFill>
                            <a:srgbClr val="000000"/>
                          </a:solidFill>
                          <a:latin typeface="Cambria Math" panose="02040503050406030204" pitchFamily="18" charset="0"/>
                        </a:rPr>
                        <m:t>𝐴𝑡𝑡𝑟𝑖𝑏𝑢𝑡𝑒𝑠</m:t>
                      </m:r>
                    </m:oMath>
                  </m:oMathPara>
                </a14:m>
                <a:endParaRPr lang="en-US" altLang="en-US" sz="3600" dirty="0">
                  <a:solidFill>
                    <a:srgbClr val="000000"/>
                  </a:solidFill>
                  <a:latin typeface="Times New Roman" panose="02020603050405020304" pitchFamily="18" charset="0"/>
                </a:endParaRPr>
              </a:p>
            </p:txBody>
          </p:sp>
        </mc:Choice>
        <mc:Fallback xmlns="">
          <p:sp>
            <p:nvSpPr>
              <p:cNvPr id="92171" name="Text Box 19"/>
              <p:cNvSpPr txBox="1">
                <a:spLocks noRot="1" noChangeAspect="1" noMove="1" noResize="1" noEditPoints="1" noAdjustHandles="1" noChangeArrowheads="1" noChangeShapeType="1" noTextEdit="1"/>
              </p:cNvSpPr>
              <p:nvPr/>
            </p:nvSpPr>
            <p:spPr bwMode="auto">
              <a:xfrm>
                <a:off x="7302501" y="3549651"/>
                <a:ext cx="2300287" cy="646113"/>
              </a:xfrm>
              <a:prstGeom prst="rect">
                <a:avLst/>
              </a:prstGeom>
              <a:blipFill>
                <a:blip r:embed="rId4"/>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92172"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65899" y="4909216"/>
            <a:ext cx="41259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73" name="Picture 2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00888" y="4880641"/>
            <a:ext cx="376555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r>
              <a:rPr lang="en-US" dirty="0"/>
              <a:t>Control Charts</a:t>
            </a:r>
          </a:p>
        </p:txBody>
      </p:sp>
    </p:spTree>
    <p:extLst>
      <p:ext uri="{BB962C8B-B14F-4D97-AF65-F5344CB8AC3E}">
        <p14:creationId xmlns:p14="http://schemas.microsoft.com/office/powerpoint/2010/main" val="2776154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Control Charts</a:t>
            </a:r>
          </a:p>
        </p:txBody>
      </p:sp>
      <p:sp>
        <p:nvSpPr>
          <p:cNvPr id="93186" name="Footer Placeholder 4"/>
          <p:cNvSpPr>
            <a:spLocks noGrp="1"/>
          </p:cNvSpPr>
          <p:nvPr>
            <p:ph type="ftr" sz="quarter" idx="4294967295"/>
          </p:nvPr>
        </p:nvSpPr>
        <p:spPr>
          <a:xfrm>
            <a:off x="0" y="6080125"/>
            <a:ext cx="6259513" cy="371475"/>
          </a:xfrm>
          <a:noFill/>
        </p:spPr>
        <p:txBody>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l">
              <a:spcBef>
                <a:spcPct val="0"/>
              </a:spcBef>
              <a:buClrTx/>
              <a:buFontTx/>
              <a:buNone/>
            </a:pPr>
            <a:r>
              <a:rPr lang="en-US" altLang="en-US" sz="1800" b="0" i="1" dirty="0">
                <a:solidFill>
                  <a:srgbClr val="C00000"/>
                </a:solidFill>
                <a:latin typeface="Goudy Old Style" panose="02020502050305020303" pitchFamily="18" charset="0"/>
                <a:cs typeface="Arial" panose="020B0604020202020204" pitchFamily="34" charset="0"/>
                <a:sym typeface="Arial" panose="020B0604020202020204" pitchFamily="34" charset="0"/>
              </a:rPr>
              <a:t>Source: http://seatle.davidjoel.co/type-of-control-charts/</a:t>
            </a:r>
          </a:p>
        </p:txBody>
      </p:sp>
      <p:pic>
        <p:nvPicPr>
          <p:cNvPr id="93187"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t="20506"/>
          <a:stretch>
            <a:fillRect/>
          </a:stretch>
        </p:blipFill>
        <p:spPr bwMode="auto">
          <a:xfrm>
            <a:off x="2457452" y="1313499"/>
            <a:ext cx="7986712"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1176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Control Charts</a:t>
            </a:r>
          </a:p>
        </p:txBody>
      </p:sp>
      <mc:AlternateContent xmlns:mc="http://schemas.openxmlformats.org/markup-compatibility/2006" xmlns:a14="http://schemas.microsoft.com/office/drawing/2010/main">
        <mc:Choice Requires="a14">
          <p:sp>
            <p:nvSpPr>
              <p:cNvPr id="94210" name="Content Placeholder 2"/>
              <p:cNvSpPr>
                <a:spLocks noGrp="1"/>
              </p:cNvSpPr>
              <p:nvPr>
                <p:ph type="body" idx="1"/>
              </p:nvPr>
            </p:nvSpPr>
            <p:spPr>
              <a:xfrm>
                <a:off x="609600" y="1600201"/>
                <a:ext cx="9026763" cy="4525963"/>
              </a:xfrm>
            </p:spPr>
            <p:txBody>
              <a:bodyPr/>
              <a:lstStyle/>
              <a:p>
                <a:pPr marL="255588" indent="-255588">
                  <a:buSzPts val="2400"/>
                  <a:buFont typeface="Arial" panose="020B0604020202020204" pitchFamily="34" charset="0"/>
                  <a:buChar char="•"/>
                </a:pPr>
                <a:r>
                  <a:rPr lang="en-US" altLang="en-US" sz="2400" b="1" dirty="0">
                    <a:solidFill>
                      <a:srgbClr val="000000"/>
                    </a:solidFill>
                    <a:latin typeface="Arial (Body)"/>
                    <a:cs typeface="Arial" panose="020B0604020202020204" pitchFamily="34" charset="0"/>
                    <a:sym typeface="Arial" panose="020B0604020202020204" pitchFamily="34" charset="0"/>
                  </a:rPr>
                  <a:t>Control Charts for Variables</a:t>
                </a:r>
              </a:p>
              <a:p>
                <a:pPr marL="741363" lvl="1" indent="-284163">
                  <a:buSzPts val="2400"/>
                  <a:buFont typeface="Arial" panose="020B0604020202020204" pitchFamily="34" charset="0"/>
                  <a:buChar char="–"/>
                </a:pPr>
                <a14:m>
                  <m:oMath xmlns:m="http://schemas.openxmlformats.org/officeDocument/2006/math">
                    <m:r>
                      <a:rPr lang="pt-BR" altLang="en-US" sz="2200" b="1" i="1" dirty="0" smtClean="0">
                        <a:solidFill>
                          <a:srgbClr val="FF6600"/>
                        </a:solidFill>
                        <a:latin typeface="Cambria Math" panose="02040503050406030204" pitchFamily="18" charset="0"/>
                        <a:cs typeface="Arial" panose="020B0604020202020204" pitchFamily="34" charset="0"/>
                        <a:sym typeface="Arial" panose="020B0604020202020204" pitchFamily="34" charset="0"/>
                      </a:rPr>
                      <m:t>𝑹</m:t>
                    </m:r>
                    <m:r>
                      <a:rPr lang="pt-BR" altLang="en-US" sz="2200" b="1" i="1" dirty="0" smtClean="0">
                        <a:solidFill>
                          <a:srgbClr val="FF6600"/>
                        </a:solidFill>
                        <a:latin typeface="Cambria Math" panose="02040503050406030204" pitchFamily="18" charset="0"/>
                        <a:cs typeface="Arial" panose="020B0604020202020204" pitchFamily="34" charset="0"/>
                        <a:sym typeface="Arial" panose="020B0604020202020204" pitchFamily="34" charset="0"/>
                      </a:rPr>
                      <m:t>−</m:t>
                    </m:r>
                    <m:r>
                      <a:rPr lang="pt-BR" altLang="en-US" sz="2200" b="1" i="1" dirty="0" smtClean="0">
                        <a:solidFill>
                          <a:srgbClr val="FF6600"/>
                        </a:solidFill>
                        <a:latin typeface="Cambria Math" panose="02040503050406030204" pitchFamily="18" charset="0"/>
                        <a:cs typeface="Arial" panose="020B0604020202020204" pitchFamily="34" charset="0"/>
                        <a:sym typeface="Arial" panose="020B0604020202020204" pitchFamily="34" charset="0"/>
                      </a:rPr>
                      <m:t>𝑪𝒉𝒂𝒓𝒕</m:t>
                    </m:r>
                  </m:oMath>
                </a14:m>
                <a:r>
                  <a:rPr lang="pt-BR" altLang="en-US" sz="2200" b="1" dirty="0">
                    <a:solidFill>
                      <a:srgbClr val="FF6600"/>
                    </a:solidFill>
                    <a:latin typeface="Arial (Body)"/>
                    <a:cs typeface="Arial" panose="020B0604020202020204" pitchFamily="34" charset="0"/>
                    <a:sym typeface="Arial" panose="020B0604020202020204" pitchFamily="34" charset="0"/>
                  </a:rPr>
                  <a:t> </a:t>
                </a:r>
                <a:r>
                  <a:rPr lang="en-US" altLang="en-US" sz="2200" dirty="0">
                    <a:solidFill>
                      <a:srgbClr val="000000"/>
                    </a:solidFill>
                    <a:latin typeface="Arial (Body)"/>
                    <a:cs typeface="Arial" panose="020B0604020202020204" pitchFamily="34" charset="0"/>
                    <a:sym typeface="Arial" panose="020B0604020202020204" pitchFamily="34" charset="0"/>
                  </a:rPr>
                  <a:t>– Measures the variability of the process</a:t>
                </a:r>
              </a:p>
              <a:p>
                <a:pPr marL="741363" lvl="1" indent="-284163">
                  <a:buSzPts val="2400"/>
                  <a:buFont typeface="Arial" panose="020B0604020202020204" pitchFamily="34" charset="0"/>
                  <a:buChar char="–"/>
                </a:pPr>
                <a14:m>
                  <m:oMath xmlns:m="http://schemas.openxmlformats.org/officeDocument/2006/math">
                    <m:acc>
                      <m:accPr>
                        <m:chr m:val="̅"/>
                        <m:ctrlPr>
                          <a:rPr lang="pt-BR" altLang="en-US" sz="2200" b="1" i="1" dirty="0" smtClean="0">
                            <a:solidFill>
                              <a:srgbClr val="FF6600"/>
                            </a:solidFill>
                            <a:latin typeface="Cambria Math" panose="02040503050406030204" pitchFamily="18" charset="0"/>
                            <a:cs typeface="Arial" panose="020B0604020202020204" pitchFamily="34" charset="0"/>
                            <a:sym typeface="Arial" panose="020B0604020202020204" pitchFamily="34" charset="0"/>
                          </a:rPr>
                        </m:ctrlPr>
                      </m:accPr>
                      <m:e>
                        <m:r>
                          <a:rPr lang="en-US" altLang="en-US" sz="2200" b="1" i="1" dirty="0" smtClean="0">
                            <a:solidFill>
                              <a:srgbClr val="FF6600"/>
                            </a:solidFill>
                            <a:latin typeface="Cambria Math" panose="02040503050406030204" pitchFamily="18" charset="0"/>
                            <a:cs typeface="Arial" panose="020B0604020202020204" pitchFamily="34" charset="0"/>
                            <a:sym typeface="Arial" panose="020B0604020202020204" pitchFamily="34" charset="0"/>
                          </a:rPr>
                          <m:t>𝒙</m:t>
                        </m:r>
                      </m:e>
                    </m:acc>
                    <m:r>
                      <a:rPr lang="pt-BR" altLang="en-US" sz="2200" b="1" i="1" dirty="0">
                        <a:solidFill>
                          <a:srgbClr val="FF6600"/>
                        </a:solidFill>
                        <a:latin typeface="Cambria Math" panose="02040503050406030204" pitchFamily="18" charset="0"/>
                        <a:cs typeface="Arial" panose="020B0604020202020204" pitchFamily="34" charset="0"/>
                        <a:sym typeface="Arial" panose="020B0604020202020204" pitchFamily="34" charset="0"/>
                      </a:rPr>
                      <m:t>−</m:t>
                    </m:r>
                    <m:r>
                      <a:rPr lang="pt-BR" altLang="en-US" sz="2200" b="1" i="1" dirty="0">
                        <a:solidFill>
                          <a:srgbClr val="FF6600"/>
                        </a:solidFill>
                        <a:latin typeface="Cambria Math" panose="02040503050406030204" pitchFamily="18" charset="0"/>
                        <a:cs typeface="Arial" panose="020B0604020202020204" pitchFamily="34" charset="0"/>
                        <a:sym typeface="Arial" panose="020B0604020202020204" pitchFamily="34" charset="0"/>
                      </a:rPr>
                      <m:t>𝑪𝒉𝒂𝒓𝒕</m:t>
                    </m:r>
                  </m:oMath>
                </a14:m>
                <a:r>
                  <a:rPr lang="pt-BR" altLang="en-US" sz="2200" b="1" dirty="0">
                    <a:solidFill>
                      <a:srgbClr val="FF6600"/>
                    </a:solidFill>
                    <a:latin typeface="Arial (Body)"/>
                    <a:cs typeface="Arial" panose="020B0604020202020204" pitchFamily="34" charset="0"/>
                    <a:sym typeface="Arial" panose="020B0604020202020204" pitchFamily="34" charset="0"/>
                  </a:rPr>
                  <a:t> </a:t>
                </a:r>
                <a:r>
                  <a:rPr lang="en-US" altLang="en-US" sz="2200" dirty="0">
                    <a:solidFill>
                      <a:srgbClr val="000000"/>
                    </a:solidFill>
                    <a:latin typeface="Arial (Body)"/>
                    <a:cs typeface="Arial" panose="020B0604020202020204" pitchFamily="34" charset="0"/>
                    <a:sym typeface="Arial" panose="020B0604020202020204" pitchFamily="34" charset="0"/>
                  </a:rPr>
                  <a:t>– </a:t>
                </a:r>
                <a:r>
                  <a:rPr lang="en-US" sz="2200" dirty="0">
                    <a:solidFill>
                      <a:srgbClr val="000000"/>
                    </a:solidFill>
                    <a:latin typeface="Arial (Body)"/>
                  </a:rPr>
                  <a:t>Measures whether the process is generating output, on average, consistent with a target value</a:t>
                </a:r>
              </a:p>
              <a:p>
                <a:pPr marL="255651" indent="-255651">
                  <a:buSzPts val="2400"/>
                  <a:defRPr/>
                </a:pPr>
                <a:r>
                  <a:rPr lang="en-US" sz="2400" b="1" dirty="0">
                    <a:solidFill>
                      <a:srgbClr val="000000"/>
                    </a:solidFill>
                    <a:latin typeface="Arial (Body)"/>
                    <a:cs typeface="Arial" panose="020B0604020202020204" pitchFamily="34" charset="0"/>
                  </a:rPr>
                  <a:t>Control Charts for Attributes</a:t>
                </a:r>
              </a:p>
              <a:p>
                <a:pPr marL="743001" lvl="1" indent="-255651">
                  <a:buSzPts val="2400"/>
                  <a:defRPr/>
                </a:pPr>
                <a14:m>
                  <m:oMath xmlns:m="http://schemas.openxmlformats.org/officeDocument/2006/math">
                    <m:r>
                      <a:rPr lang="en-US" sz="2200" b="1" i="1" dirty="0" smtClean="0">
                        <a:solidFill>
                          <a:srgbClr val="FF6600"/>
                        </a:solidFill>
                        <a:latin typeface="Cambria Math" panose="02040503050406030204" pitchFamily="18" charset="0"/>
                        <a:cs typeface="Arial" panose="020B0604020202020204" pitchFamily="34" charset="0"/>
                      </a:rPr>
                      <m:t>𝒑</m:t>
                    </m:r>
                    <m:r>
                      <a:rPr lang="en-US" sz="2200" b="1" i="1" dirty="0" smtClean="0">
                        <a:solidFill>
                          <a:srgbClr val="FF6600"/>
                        </a:solidFill>
                        <a:latin typeface="Cambria Math" panose="02040503050406030204" pitchFamily="18" charset="0"/>
                        <a:cs typeface="Arial" panose="020B0604020202020204" pitchFamily="34" charset="0"/>
                      </a:rPr>
                      <m:t>−</m:t>
                    </m:r>
                    <m:r>
                      <a:rPr lang="en-US" sz="2200" b="1" i="1" dirty="0" smtClean="0">
                        <a:solidFill>
                          <a:srgbClr val="FF6600"/>
                        </a:solidFill>
                        <a:latin typeface="Cambria Math" panose="02040503050406030204" pitchFamily="18" charset="0"/>
                        <a:cs typeface="Arial" panose="020B0604020202020204" pitchFamily="34" charset="0"/>
                      </a:rPr>
                      <m:t>𝑪𝒉𝒂𝒓𝒕</m:t>
                    </m:r>
                  </m:oMath>
                </a14:m>
                <a:r>
                  <a:rPr lang="en-US" sz="2200" dirty="0">
                    <a:solidFill>
                      <a:srgbClr val="000000"/>
                    </a:solidFill>
                    <a:latin typeface="Arial (Body)"/>
                  </a:rPr>
                  <a:t> – Measures the proportion of </a:t>
                </a:r>
                <a14:m>
                  <m:oMath xmlns:m="http://schemas.openxmlformats.org/officeDocument/2006/math">
                    <m:r>
                      <a:rPr lang="en-US" sz="2200" b="1" i="1" u="sng" dirty="0" smtClean="0">
                        <a:solidFill>
                          <a:srgbClr val="000000"/>
                        </a:solidFill>
                        <a:latin typeface="Cambria Math" panose="02040503050406030204" pitchFamily="18" charset="0"/>
                      </a:rPr>
                      <m:t>𝒅𝒆𝒇𝒆𝒄𝒕𝒊𝒗𝒆</m:t>
                    </m:r>
                  </m:oMath>
                </a14:m>
                <a:r>
                  <a:rPr lang="en-US" sz="2200" dirty="0">
                    <a:solidFill>
                      <a:srgbClr val="000000"/>
                    </a:solidFill>
                    <a:latin typeface="Arial (Body)"/>
                  </a:rPr>
                  <a:t> services or products generated by the process</a:t>
                </a:r>
              </a:p>
              <a:p>
                <a:pPr marL="743001" lvl="1" indent="-255651">
                  <a:buSzPts val="2400"/>
                  <a:defRPr/>
                </a:pPr>
                <a14:m>
                  <m:oMath xmlns:m="http://schemas.openxmlformats.org/officeDocument/2006/math">
                    <m:r>
                      <a:rPr lang="en-US" sz="2200" b="1" i="1" dirty="0" smtClean="0">
                        <a:solidFill>
                          <a:srgbClr val="FF6600"/>
                        </a:solidFill>
                        <a:latin typeface="Cambria Math" panose="02040503050406030204" pitchFamily="18" charset="0"/>
                        <a:cs typeface="Arial" panose="020B0604020202020204" pitchFamily="34" charset="0"/>
                      </a:rPr>
                      <m:t>𝒄</m:t>
                    </m:r>
                    <m:r>
                      <a:rPr lang="en-US" sz="2200" b="1" i="1" dirty="0" smtClean="0">
                        <a:solidFill>
                          <a:srgbClr val="FF6600"/>
                        </a:solidFill>
                        <a:latin typeface="Cambria Math" panose="02040503050406030204" pitchFamily="18" charset="0"/>
                        <a:cs typeface="Arial" panose="020B0604020202020204" pitchFamily="34" charset="0"/>
                      </a:rPr>
                      <m:t>−</m:t>
                    </m:r>
                    <m:r>
                      <a:rPr lang="en-US" sz="2200" b="1" i="1" dirty="0" smtClean="0">
                        <a:solidFill>
                          <a:srgbClr val="FF6600"/>
                        </a:solidFill>
                        <a:latin typeface="Cambria Math" panose="02040503050406030204" pitchFamily="18" charset="0"/>
                        <a:cs typeface="Arial" panose="020B0604020202020204" pitchFamily="34" charset="0"/>
                      </a:rPr>
                      <m:t>𝑪𝒉𝒂𝒓𝒕</m:t>
                    </m:r>
                  </m:oMath>
                </a14:m>
                <a:r>
                  <a:rPr lang="en-US" sz="2200" dirty="0">
                    <a:solidFill>
                      <a:srgbClr val="000000"/>
                    </a:solidFill>
                    <a:latin typeface="Arial (Body)"/>
                  </a:rPr>
                  <a:t> – Measures the number of </a:t>
                </a:r>
                <a14:m>
                  <m:oMath xmlns:m="http://schemas.openxmlformats.org/officeDocument/2006/math">
                    <m:r>
                      <a:rPr lang="en-US" sz="2200" b="1" i="1" u="sng" dirty="0" smtClean="0">
                        <a:solidFill>
                          <a:srgbClr val="000000"/>
                        </a:solidFill>
                        <a:latin typeface="Cambria Math" panose="02040503050406030204" pitchFamily="18" charset="0"/>
                      </a:rPr>
                      <m:t>𝒅𝒆𝒇𝒆𝒄𝒕𝒔</m:t>
                    </m:r>
                  </m:oMath>
                </a14:m>
                <a:r>
                  <a:rPr lang="en-US" sz="2200" dirty="0">
                    <a:solidFill>
                      <a:srgbClr val="000000"/>
                    </a:solidFill>
                    <a:latin typeface="Arial (Body)"/>
                  </a:rPr>
                  <a:t> when more than one defect can be present in a service or product</a:t>
                </a:r>
              </a:p>
              <a:p>
                <a:pPr marL="741363" lvl="1" indent="-284163">
                  <a:buSzPts val="2400"/>
                  <a:buFont typeface="Arial" panose="020B0604020202020204" pitchFamily="34" charset="0"/>
                  <a:buChar char="–"/>
                </a:pPr>
                <a:endParaRPr lang="en-US" altLang="en-US" sz="2400" dirty="0">
                  <a:solidFill>
                    <a:srgbClr val="000000"/>
                  </a:solidFill>
                  <a:latin typeface="Arial (Body)"/>
                  <a:cs typeface="Arial" panose="020B0604020202020204" pitchFamily="34" charset="0"/>
                  <a:sym typeface="Arial" panose="020B0604020202020204" pitchFamily="34" charset="0"/>
                </a:endParaRPr>
              </a:p>
              <a:p>
                <a:pPr marL="741363" lvl="1" indent="-284163">
                  <a:buSzPts val="2400"/>
                  <a:buFont typeface="Arial" panose="020B0604020202020204" pitchFamily="34" charset="0"/>
                  <a:buChar char="–"/>
                </a:pPr>
                <a:endParaRPr lang="en-US" altLang="en-US" sz="2400" dirty="0">
                  <a:solidFill>
                    <a:srgbClr val="000000"/>
                  </a:solidFill>
                  <a:latin typeface="Arial (Body)"/>
                  <a:cs typeface="Arial" panose="020B0604020202020204" pitchFamily="34" charset="0"/>
                  <a:sym typeface="Arial" panose="020B0604020202020204" pitchFamily="34" charset="0"/>
                </a:endParaRPr>
              </a:p>
            </p:txBody>
          </p:sp>
        </mc:Choice>
        <mc:Fallback xmlns="">
          <p:sp>
            <p:nvSpPr>
              <p:cNvPr id="94210" name="Content Placeholder 2"/>
              <p:cNvSpPr>
                <a:spLocks noGrp="1" noRot="1" noChangeAspect="1" noMove="1" noResize="1" noEditPoints="1" noAdjustHandles="1" noChangeArrowheads="1" noChangeShapeType="1" noTextEdit="1"/>
              </p:cNvSpPr>
              <p:nvPr>
                <p:ph type="body" idx="1"/>
              </p:nvPr>
            </p:nvSpPr>
            <p:spPr>
              <a:xfrm>
                <a:off x="609600" y="1600201"/>
                <a:ext cx="9026763" cy="4525963"/>
              </a:xfrm>
              <a:blipFill>
                <a:blip r:embed="rId2"/>
                <a:stretch>
                  <a:fillRect l="-945" r="-9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214" name="TextBox 4"/>
              <p:cNvSpPr txBox="1">
                <a:spLocks noChangeArrowheads="1"/>
              </p:cNvSpPr>
              <p:nvPr/>
            </p:nvSpPr>
            <p:spPr bwMode="auto">
              <a:xfrm>
                <a:off x="9636363" y="5264460"/>
                <a:ext cx="1647825" cy="461962"/>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2400" i="1" dirty="0" smtClean="0">
                          <a:solidFill>
                            <a:srgbClr val="C00000"/>
                          </a:solidFill>
                          <a:latin typeface="Cambria Math" panose="02040503050406030204" pitchFamily="18" charset="0"/>
                        </a:rPr>
                        <m:t>𝐶</m:t>
                      </m:r>
                      <m:r>
                        <a:rPr lang="en-US" altLang="en-US" sz="2400" b="0" i="1" dirty="0">
                          <a:solidFill>
                            <a:schemeClr val="tx1"/>
                          </a:solidFill>
                          <a:latin typeface="Cambria Math" panose="02040503050406030204" pitchFamily="18" charset="0"/>
                        </a:rPr>
                        <m:t>𝑜𝑢𝑛𝑡</m:t>
                      </m:r>
                    </m:oMath>
                  </m:oMathPara>
                </a14:m>
                <a:endParaRPr lang="en-US" altLang="en-US" sz="2400" b="0" dirty="0">
                  <a:solidFill>
                    <a:schemeClr val="tx1"/>
                  </a:solidFill>
                  <a:latin typeface="Times New Roman" panose="02020603050405020304" pitchFamily="18" charset="0"/>
                </a:endParaRPr>
              </a:p>
            </p:txBody>
          </p:sp>
        </mc:Choice>
        <mc:Fallback xmlns="">
          <p:sp>
            <p:nvSpPr>
              <p:cNvPr id="94214" name="TextBox 4"/>
              <p:cNvSpPr txBox="1">
                <a:spLocks noRot="1" noChangeAspect="1" noMove="1" noResize="1" noEditPoints="1" noAdjustHandles="1" noChangeArrowheads="1" noChangeShapeType="1" noTextEdit="1"/>
              </p:cNvSpPr>
              <p:nvPr/>
            </p:nvSpPr>
            <p:spPr bwMode="auto">
              <a:xfrm>
                <a:off x="9636363" y="5264460"/>
                <a:ext cx="1647825" cy="461962"/>
              </a:xfrm>
              <a:prstGeom prst="rect">
                <a:avLst/>
              </a:prstGeom>
              <a:blipFill>
                <a:blip r:embed="rId3"/>
                <a:stretch>
                  <a:fillRect/>
                </a:stretch>
              </a:blipFill>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215" name="TextBox 9"/>
              <p:cNvSpPr txBox="1">
                <a:spLocks noChangeArrowheads="1"/>
              </p:cNvSpPr>
              <p:nvPr/>
            </p:nvSpPr>
            <p:spPr bwMode="auto">
              <a:xfrm>
                <a:off x="9636363" y="4271092"/>
                <a:ext cx="1647825" cy="461962"/>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2400" i="1" dirty="0" smtClean="0">
                          <a:solidFill>
                            <a:srgbClr val="C00000"/>
                          </a:solidFill>
                          <a:latin typeface="Cambria Math" panose="02040503050406030204" pitchFamily="18" charset="0"/>
                        </a:rPr>
                        <m:t>𝑃</m:t>
                      </m:r>
                      <m:r>
                        <a:rPr lang="en-US" altLang="en-US" sz="2400" b="0" i="1" dirty="0">
                          <a:solidFill>
                            <a:schemeClr val="tx1"/>
                          </a:solidFill>
                          <a:latin typeface="Cambria Math" panose="02040503050406030204" pitchFamily="18" charset="0"/>
                        </a:rPr>
                        <m:t>𝑟𝑜𝑝𝑜𝑟𝑡𝑖𝑜𝑛</m:t>
                      </m:r>
                    </m:oMath>
                  </m:oMathPara>
                </a14:m>
                <a:endParaRPr lang="en-US" altLang="en-US" sz="2400" b="0" dirty="0">
                  <a:solidFill>
                    <a:schemeClr val="tx1"/>
                  </a:solidFill>
                  <a:latin typeface="Times New Roman" panose="02020603050405020304" pitchFamily="18" charset="0"/>
                </a:endParaRPr>
              </a:p>
            </p:txBody>
          </p:sp>
        </mc:Choice>
        <mc:Fallback xmlns="">
          <p:sp>
            <p:nvSpPr>
              <p:cNvPr id="94215" name="TextBox 9"/>
              <p:cNvSpPr txBox="1">
                <a:spLocks noRot="1" noChangeAspect="1" noMove="1" noResize="1" noEditPoints="1" noAdjustHandles="1" noChangeArrowheads="1" noChangeShapeType="1" noTextEdit="1"/>
              </p:cNvSpPr>
              <p:nvPr/>
            </p:nvSpPr>
            <p:spPr bwMode="auto">
              <a:xfrm>
                <a:off x="9636363" y="4271092"/>
                <a:ext cx="1647825" cy="461962"/>
              </a:xfrm>
              <a:prstGeom prst="rect">
                <a:avLst/>
              </a:prstGeom>
              <a:blipFill>
                <a:blip r:embed="rId4"/>
                <a:stretch>
                  <a:fillRect l="-365" r="-6204" b="-15190"/>
                </a:stretch>
              </a:blipFill>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216" name="TextBox 10"/>
              <p:cNvSpPr txBox="1">
                <a:spLocks noChangeArrowheads="1"/>
              </p:cNvSpPr>
              <p:nvPr/>
            </p:nvSpPr>
            <p:spPr bwMode="auto">
              <a:xfrm>
                <a:off x="9636363" y="2015991"/>
                <a:ext cx="1647825" cy="460375"/>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14:m>
                  <m:oMathPara xmlns:m="http://schemas.openxmlformats.org/officeDocument/2006/math">
                    <m:oMathParaPr>
                      <m:jc m:val="centerGroup"/>
                    </m:oMathParaPr>
                    <m:oMath xmlns:m="http://schemas.openxmlformats.org/officeDocument/2006/math">
                      <m:r>
                        <a:rPr lang="en-US" altLang="en-US" sz="2400" i="1" dirty="0" smtClean="0">
                          <a:solidFill>
                            <a:srgbClr val="C00000"/>
                          </a:solidFill>
                          <a:latin typeface="Cambria Math" panose="02040503050406030204" pitchFamily="18" charset="0"/>
                        </a:rPr>
                        <m:t>𝑅</m:t>
                      </m:r>
                      <m:r>
                        <a:rPr lang="en-US" altLang="en-US" sz="2400" b="0" i="1" dirty="0">
                          <a:solidFill>
                            <a:schemeClr val="tx1"/>
                          </a:solidFill>
                          <a:latin typeface="Cambria Math" panose="02040503050406030204" pitchFamily="18" charset="0"/>
                        </a:rPr>
                        <m:t>𝑎𝑛𝑔𝑒</m:t>
                      </m:r>
                    </m:oMath>
                  </m:oMathPara>
                </a14:m>
                <a:endParaRPr lang="en-US" altLang="en-US" sz="2400" b="0" dirty="0">
                  <a:solidFill>
                    <a:schemeClr val="tx1"/>
                  </a:solidFill>
                  <a:latin typeface="Times New Roman" panose="02020603050405020304" pitchFamily="18" charset="0"/>
                </a:endParaRPr>
              </a:p>
            </p:txBody>
          </p:sp>
        </mc:Choice>
        <mc:Fallback xmlns="">
          <p:sp>
            <p:nvSpPr>
              <p:cNvPr id="94216" name="TextBox 10"/>
              <p:cNvSpPr txBox="1">
                <a:spLocks noRot="1" noChangeAspect="1" noMove="1" noResize="1" noEditPoints="1" noAdjustHandles="1" noChangeArrowheads="1" noChangeShapeType="1" noTextEdit="1"/>
              </p:cNvSpPr>
              <p:nvPr/>
            </p:nvSpPr>
            <p:spPr bwMode="auto">
              <a:xfrm>
                <a:off x="9636363" y="2015991"/>
                <a:ext cx="1647825" cy="460375"/>
              </a:xfrm>
              <a:prstGeom prst="rect">
                <a:avLst/>
              </a:prstGeom>
              <a:blipFill>
                <a:blip r:embed="rId5"/>
                <a:stretch>
                  <a:fillRect b="-8861"/>
                </a:stretch>
              </a:blipFill>
              <a:ln/>
              <a:extLst/>
            </p:spPr>
            <p:txBody>
              <a:bodyPr/>
              <a:lstStyle/>
              <a:p>
                <a:r>
                  <a:rPr lang="en-US">
                    <a:noFill/>
                  </a:rPr>
                  <a:t> </a:t>
                </a:r>
              </a:p>
            </p:txBody>
          </p:sp>
        </mc:Fallback>
      </mc:AlternateContent>
    </p:spTree>
    <p:extLst>
      <p:ext uri="{BB962C8B-B14F-4D97-AF65-F5344CB8AC3E}">
        <p14:creationId xmlns:p14="http://schemas.microsoft.com/office/powerpoint/2010/main" val="54781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2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21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2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2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21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2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2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2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4" grpId="0" animBg="1"/>
      <p:bldP spid="94215" grpId="0" animBg="1"/>
      <p:bldP spid="9421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4" name="Object 3" descr="U C L sub R = D sub 4 R-bar and L C L sub R = D sub 3 R-bar"/>
          <p:cNvGraphicFramePr>
            <a:graphicFrameLocks noChangeAspect="1"/>
          </p:cNvGraphicFramePr>
          <p:nvPr>
            <p:extLst>
              <p:ext uri="{D42A27DB-BD31-4B8C-83A1-F6EECF244321}">
                <p14:modId xmlns:p14="http://schemas.microsoft.com/office/powerpoint/2010/main" val="3375627419"/>
              </p:ext>
            </p:extLst>
          </p:nvPr>
        </p:nvGraphicFramePr>
        <p:xfrm>
          <a:off x="3854045" y="2663031"/>
          <a:ext cx="3895725" cy="458788"/>
        </p:xfrm>
        <a:graphic>
          <a:graphicData uri="http://schemas.openxmlformats.org/presentationml/2006/ole">
            <mc:AlternateContent xmlns:mc="http://schemas.openxmlformats.org/markup-compatibility/2006">
              <mc:Choice xmlns:v="urn:schemas-microsoft-com:vml" Requires="v">
                <p:oleObj name="Equation" r:id="rId3" imgW="2044700" imgH="241300" progId="Equation.DSMT4">
                  <p:embed/>
                </p:oleObj>
              </mc:Choice>
              <mc:Fallback>
                <p:oleObj name="Equation" r:id="rId3" imgW="2044700" imgH="241300" progId="Equation.DSMT4">
                  <p:embed/>
                  <p:pic>
                    <p:nvPicPr>
                      <p:cNvPr id="95234" name="Object 3" descr="U C L sub R = D sub 4 R-bar and L C L sub R = D sub 3 R-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045" y="2663031"/>
                        <a:ext cx="38957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p>
            <a:r>
              <a:rPr lang="en-US" dirty="0"/>
              <a:t>Types of Control Charts: R-Chart</a:t>
            </a:r>
          </a:p>
        </p:txBody>
      </p:sp>
      <p:sp>
        <p:nvSpPr>
          <p:cNvPr id="95235" name="Content Placeholder 3"/>
          <p:cNvSpPr>
            <a:spLocks noGrp="1"/>
          </p:cNvSpPr>
          <p:nvPr>
            <p:ph idx="4294967295"/>
          </p:nvPr>
        </p:nvSpPr>
        <p:spPr>
          <a:xfrm>
            <a:off x="1088400" y="2892425"/>
            <a:ext cx="1219200" cy="415925"/>
          </a:xfrm>
        </p:spPr>
        <p:txBody>
          <a:bodyPr lIns="91425" tIns="91425" rIns="91425" bIns="91425" anchor="t" anchorCtr="0"/>
          <a:lstStyle/>
          <a:p>
            <a:pPr marL="0" indent="0">
              <a:buSzPts val="2400"/>
              <a:buNone/>
            </a:pPr>
            <a:r>
              <a:rPr lang="en-US" altLang="en-US" sz="2400" dirty="0">
                <a:solidFill>
                  <a:srgbClr val="000000"/>
                </a:solidFill>
                <a:latin typeface="Arial (Body)"/>
              </a:rPr>
              <a:t>where</a:t>
            </a:r>
          </a:p>
        </p:txBody>
      </p:sp>
      <p:sp>
        <p:nvSpPr>
          <p:cNvPr id="5" name="Content Placeholder 4"/>
          <p:cNvSpPr>
            <a:spLocks noGrp="1"/>
          </p:cNvSpPr>
          <p:nvPr>
            <p:ph sz="quarter" idx="4294967295"/>
          </p:nvPr>
        </p:nvSpPr>
        <p:spPr>
          <a:xfrm>
            <a:off x="2006938" y="3354929"/>
            <a:ext cx="8323837" cy="1808163"/>
          </a:xfrm>
        </p:spPr>
        <p:txBody>
          <a:bodyPr lIns="91425" tIns="91425" rIns="91425" bIns="91425" anchor="t" anchorCtr="0">
            <a:noAutofit/>
          </a:bodyPr>
          <a:lstStyle/>
          <a:p>
            <a:pPr marL="1027113" indent="-128588">
              <a:buSzPts val="2400"/>
              <a:buNone/>
              <a:defRPr/>
            </a:pPr>
            <a:r>
              <a:rPr lang="en-US" sz="2400" dirty="0">
                <a:solidFill>
                  <a:srgbClr val="000000"/>
                </a:solidFill>
                <a:latin typeface="Arial (Body)"/>
              </a:rPr>
              <a:t>= average of several past </a:t>
            </a:r>
            <a:r>
              <a:rPr lang="en-US" sz="2400" i="1" dirty="0">
                <a:solidFill>
                  <a:srgbClr val="000000"/>
                </a:solidFill>
                <a:latin typeface="Arial (Body)"/>
              </a:rPr>
              <a:t>R</a:t>
            </a:r>
            <a:r>
              <a:rPr lang="en-US" sz="2400" dirty="0">
                <a:solidFill>
                  <a:srgbClr val="000000"/>
                </a:solidFill>
                <a:latin typeface="Arial (Body)"/>
              </a:rPr>
              <a:t> values and the central  line of the control chart</a:t>
            </a:r>
          </a:p>
          <a:p>
            <a:pPr marL="1027113" indent="-128588">
              <a:buSzPts val="2400"/>
              <a:buNone/>
              <a:defRPr/>
            </a:pPr>
            <a:endParaRPr lang="en-US" sz="2400" dirty="0">
              <a:solidFill>
                <a:srgbClr val="000000"/>
              </a:solidFill>
              <a:latin typeface="Arial (Body)"/>
            </a:endParaRPr>
          </a:p>
          <a:p>
            <a:pPr marL="1027113" indent="-1027113">
              <a:buSzPts val="2400"/>
              <a:buNone/>
              <a:defRPr/>
            </a:pPr>
            <a:r>
              <a:rPr lang="en-US" sz="2400" i="1" dirty="0">
                <a:solidFill>
                  <a:srgbClr val="000000"/>
                </a:solidFill>
                <a:latin typeface="Arial (Body)"/>
              </a:rPr>
              <a:t>D</a:t>
            </a:r>
            <a:r>
              <a:rPr lang="en-US" sz="2400" baseline="-25000" dirty="0">
                <a:solidFill>
                  <a:srgbClr val="000000"/>
                </a:solidFill>
                <a:latin typeface="Arial (Body)"/>
              </a:rPr>
              <a:t>3</a:t>
            </a:r>
            <a:r>
              <a:rPr lang="en-US" sz="2400" dirty="0">
                <a:solidFill>
                  <a:srgbClr val="000000"/>
                </a:solidFill>
                <a:latin typeface="Arial (Body)"/>
              </a:rPr>
              <a:t>, </a:t>
            </a:r>
            <a:r>
              <a:rPr lang="en-US" sz="2400" i="1" dirty="0">
                <a:solidFill>
                  <a:srgbClr val="000000"/>
                </a:solidFill>
                <a:latin typeface="Arial (Body)"/>
              </a:rPr>
              <a:t>D</a:t>
            </a:r>
            <a:r>
              <a:rPr lang="en-US" sz="2400" baseline="-25000" dirty="0">
                <a:solidFill>
                  <a:srgbClr val="000000"/>
                </a:solidFill>
                <a:latin typeface="Arial (Body)"/>
              </a:rPr>
              <a:t>4  </a:t>
            </a:r>
            <a:r>
              <a:rPr lang="en-US" sz="2400" dirty="0">
                <a:solidFill>
                  <a:srgbClr val="000000"/>
                </a:solidFill>
                <a:latin typeface="Arial (Body)"/>
              </a:rPr>
              <a:t>= constants that provide three standard deviation (three-sigma) limits for the given sample size</a:t>
            </a:r>
          </a:p>
        </p:txBody>
      </p:sp>
      <p:graphicFrame>
        <p:nvGraphicFramePr>
          <p:cNvPr id="95236" name="Object 8" descr="R-bar"/>
          <p:cNvGraphicFramePr>
            <a:graphicFrameLocks noChangeAspect="1"/>
          </p:cNvGraphicFramePr>
          <p:nvPr/>
        </p:nvGraphicFramePr>
        <p:xfrm>
          <a:off x="2641601" y="3351214"/>
          <a:ext cx="334963" cy="427037"/>
        </p:xfrm>
        <a:graphic>
          <a:graphicData uri="http://schemas.openxmlformats.org/presentationml/2006/ole">
            <mc:AlternateContent xmlns:mc="http://schemas.openxmlformats.org/markup-compatibility/2006">
              <mc:Choice xmlns:v="urn:schemas-microsoft-com:vml" Requires="v">
                <p:oleObj name="Equation" r:id="rId5" imgW="139579" imgH="177646" progId="Equation.DSMT4">
                  <p:embed/>
                </p:oleObj>
              </mc:Choice>
              <mc:Fallback>
                <p:oleObj name="Equation" r:id="rId5" imgW="139579" imgH="177646" progId="Equation.DSMT4">
                  <p:embed/>
                  <p:pic>
                    <p:nvPicPr>
                      <p:cNvPr id="95236" name="Object 8" descr="R-b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1601" y="3351214"/>
                        <a:ext cx="33496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p:cNvSpPr/>
          <p:nvPr/>
        </p:nvSpPr>
        <p:spPr>
          <a:xfrm>
            <a:off x="1088400" y="1783939"/>
            <a:ext cx="10015199"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400" dirty="0">
                <a:latin typeface="Arial (Body)"/>
              </a:rPr>
              <a:t>Used to monitor the mean and the </a:t>
            </a:r>
            <a:r>
              <a:rPr lang="en-US" sz="2400" dirty="0">
                <a:solidFill>
                  <a:srgbClr val="C00000"/>
                </a:solidFill>
                <a:latin typeface="Arial (Body)"/>
              </a:rPr>
              <a:t>variability</a:t>
            </a:r>
            <a:r>
              <a:rPr lang="en-US" sz="2400" dirty="0">
                <a:latin typeface="Arial (Body)"/>
              </a:rPr>
              <a:t> of the process distribution</a:t>
            </a:r>
          </a:p>
        </p:txBody>
      </p:sp>
    </p:spTree>
    <p:extLst>
      <p:ext uri="{BB962C8B-B14F-4D97-AF65-F5344CB8AC3E}">
        <p14:creationId xmlns:p14="http://schemas.microsoft.com/office/powerpoint/2010/main" val="3567228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03389" y="1578192"/>
            <a:ext cx="8802483"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defRPr/>
            </a:pPr>
            <a:r>
              <a:rPr lang="en-US" sz="2000" dirty="0">
                <a:solidFill>
                  <a:schemeClr val="accent2">
                    <a:lumMod val="10000"/>
                  </a:schemeClr>
                </a:solidFill>
              </a:rPr>
              <a:t>The</a:t>
            </a:r>
            <a:r>
              <a:rPr lang="en-US" sz="2000" dirty="0">
                <a:solidFill>
                  <a:srgbClr val="C00000"/>
                </a:solidFill>
              </a:rPr>
              <a:t> spread </a:t>
            </a:r>
            <a:r>
              <a:rPr lang="en-US" sz="2000" dirty="0">
                <a:solidFill>
                  <a:schemeClr val="accent2">
                    <a:lumMod val="10000"/>
                  </a:schemeClr>
                </a:solidFill>
              </a:rPr>
              <a:t>between the control limits </a:t>
            </a:r>
            <a:r>
              <a:rPr lang="en-US" sz="2000" dirty="0">
                <a:solidFill>
                  <a:srgbClr val="C00000"/>
                </a:solidFill>
              </a:rPr>
              <a:t>narrows</a:t>
            </a:r>
            <a:r>
              <a:rPr lang="en-US" sz="2000" dirty="0">
                <a:solidFill>
                  <a:schemeClr val="accent2">
                    <a:lumMod val="10000"/>
                  </a:schemeClr>
                </a:solidFill>
              </a:rPr>
              <a:t> as the </a:t>
            </a:r>
            <a:r>
              <a:rPr lang="en-US" sz="2000" dirty="0">
                <a:solidFill>
                  <a:srgbClr val="C00000"/>
                </a:solidFill>
              </a:rPr>
              <a:t>sample size increases</a:t>
            </a:r>
            <a:r>
              <a:rPr lang="en-US" sz="2000" dirty="0">
                <a:solidFill>
                  <a:schemeClr val="accent2">
                    <a:lumMod val="10000"/>
                  </a:schemeClr>
                </a:solidFill>
              </a:rPr>
              <a:t>. </a:t>
            </a:r>
            <a:endParaRPr lang="en-US" sz="2000" dirty="0">
              <a:solidFill>
                <a:schemeClr val="accent2">
                  <a:lumMod val="10000"/>
                </a:schemeClr>
              </a:solidFill>
              <a:latin typeface="Arial (Body)"/>
            </a:endParaRPr>
          </a:p>
        </p:txBody>
      </p:sp>
      <p:pic>
        <p:nvPicPr>
          <p:cNvPr id="9728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28825" y="2078038"/>
            <a:ext cx="7943850" cy="468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609600" y="215372"/>
            <a:ext cx="10972800" cy="1097279"/>
          </a:xfrm>
        </p:spPr>
        <p:txBody>
          <a:bodyPr/>
          <a:lstStyle/>
          <a:p>
            <a:r>
              <a:rPr lang="en-US" dirty="0"/>
              <a:t>Types of Control Charts: R-Chart</a:t>
            </a:r>
          </a:p>
        </p:txBody>
      </p:sp>
    </p:spTree>
    <p:extLst>
      <p:ext uri="{BB962C8B-B14F-4D97-AF65-F5344CB8AC3E}">
        <p14:creationId xmlns:p14="http://schemas.microsoft.com/office/powerpoint/2010/main" val="2162372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2" name="Object 3" descr="U C L sub x-bar = x double bar + Ay sub 2 R-bar and L C L sub x-bar = x double bar minus Ay sub 2 R-bar"/>
          <p:cNvGraphicFramePr>
            <a:graphicFrameLocks noChangeAspect="1"/>
          </p:cNvGraphicFramePr>
          <p:nvPr>
            <p:extLst>
              <p:ext uri="{D42A27DB-BD31-4B8C-83A1-F6EECF244321}">
                <p14:modId xmlns:p14="http://schemas.microsoft.com/office/powerpoint/2010/main" val="3195145742"/>
              </p:ext>
            </p:extLst>
          </p:nvPr>
        </p:nvGraphicFramePr>
        <p:xfrm>
          <a:off x="3362785" y="2320926"/>
          <a:ext cx="4630738" cy="517525"/>
        </p:xfrm>
        <a:graphic>
          <a:graphicData uri="http://schemas.openxmlformats.org/presentationml/2006/ole">
            <mc:AlternateContent xmlns:mc="http://schemas.openxmlformats.org/markup-compatibility/2006">
              <mc:Choice xmlns:v="urn:schemas-microsoft-com:vml" Requires="v">
                <p:oleObj name="Equation" r:id="rId3" imgW="2501900" imgH="279400" progId="Equation.DSMT4">
                  <p:embed/>
                </p:oleObj>
              </mc:Choice>
              <mc:Fallback>
                <p:oleObj name="Equation" r:id="rId3" imgW="2501900" imgH="279400" progId="Equation.DSMT4">
                  <p:embed/>
                  <p:pic>
                    <p:nvPicPr>
                      <p:cNvPr id="99332" name="Object 3" descr="U C L sub x-bar = x double bar + Ay sub 2 R-bar and L C L sub x-bar = x double bar minus Ay sub 2 R-b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785" y="2320926"/>
                        <a:ext cx="463073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99333" name="Content Placeholder 3"/>
              <p:cNvSpPr>
                <a:spLocks noGrp="1"/>
              </p:cNvSpPr>
              <p:nvPr>
                <p:ph idx="13"/>
              </p:nvPr>
            </p:nvSpPr>
            <p:spPr>
              <a:xfrm>
                <a:off x="1584326" y="2684464"/>
                <a:ext cx="1252538" cy="433387"/>
              </a:xfrm>
            </p:spPr>
            <p:txBody>
              <a:bodyPr lIns="91425" tIns="91425" rIns="91425" bIns="91425" anchor="t" anchorCtr="0"/>
              <a:lstStyle/>
              <a:p>
                <a:pPr marL="0" indent="0">
                  <a:buSzPts val="2400"/>
                  <a:buNone/>
                </a:pPr>
                <a14:m>
                  <m:oMathPara xmlns:m="http://schemas.openxmlformats.org/officeDocument/2006/math">
                    <m:oMathParaPr>
                      <m:jc m:val="centerGroup"/>
                    </m:oMathParaPr>
                    <m:oMath xmlns:m="http://schemas.openxmlformats.org/officeDocument/2006/math">
                      <m:r>
                        <a:rPr lang="en-US" altLang="en-US" sz="1800" b="1" i="1" dirty="0" smtClean="0">
                          <a:solidFill>
                            <a:srgbClr val="000000"/>
                          </a:solidFill>
                          <a:latin typeface="Cambria Math" panose="02040503050406030204" pitchFamily="18" charset="0"/>
                        </a:rPr>
                        <m:t>𝒘𝒉𝒆𝒓𝒆</m:t>
                      </m:r>
                    </m:oMath>
                  </m:oMathPara>
                </a14:m>
                <a:endParaRPr lang="en-US" altLang="en-US" sz="1800" b="1" dirty="0">
                  <a:solidFill>
                    <a:srgbClr val="000000"/>
                  </a:solidFill>
                  <a:latin typeface="Arial (Body)"/>
                </a:endParaRPr>
              </a:p>
            </p:txBody>
          </p:sp>
        </mc:Choice>
        <mc:Fallback xmlns="">
          <p:sp>
            <p:nvSpPr>
              <p:cNvPr id="99333" name="Content Placeholder 3"/>
              <p:cNvSpPr>
                <a:spLocks noGrp="1" noRot="1" noChangeAspect="1" noMove="1" noResize="1" noEditPoints="1" noAdjustHandles="1" noChangeArrowheads="1" noChangeShapeType="1" noTextEdit="1"/>
              </p:cNvSpPr>
              <p:nvPr>
                <p:ph idx="13"/>
              </p:nvPr>
            </p:nvSpPr>
            <p:spPr>
              <a:xfrm>
                <a:off x="1584326" y="2684464"/>
                <a:ext cx="1252538" cy="433387"/>
              </a:xfrm>
              <a:blipFill>
                <a:blip r:embed="rId6"/>
                <a:stretch>
                  <a:fillRect/>
                </a:stretch>
              </a:blipFill>
            </p:spPr>
            <p:txBody>
              <a:bodyPr/>
              <a:lstStyle/>
              <a:p>
                <a:r>
                  <a:rPr lang="en-US">
                    <a:noFill/>
                  </a:rPr>
                  <a:t> </a:t>
                </a:r>
              </a:p>
            </p:txBody>
          </p:sp>
        </mc:Fallback>
      </mc:AlternateContent>
      <p:graphicFrame>
        <p:nvGraphicFramePr>
          <p:cNvPr id="99334" name="Object 10" descr="x double bar"/>
          <p:cNvGraphicFramePr>
            <a:graphicFrameLocks noChangeAspect="1"/>
          </p:cNvGraphicFramePr>
          <p:nvPr/>
        </p:nvGraphicFramePr>
        <p:xfrm>
          <a:off x="2560639" y="3354389"/>
          <a:ext cx="276225" cy="452437"/>
        </p:xfrm>
        <a:graphic>
          <a:graphicData uri="http://schemas.openxmlformats.org/presentationml/2006/ole">
            <mc:AlternateContent xmlns:mc="http://schemas.openxmlformats.org/markup-compatibility/2006">
              <mc:Choice xmlns:v="urn:schemas-microsoft-com:vml" Requires="v">
                <p:oleObj name="Equation" r:id="rId7" imgW="139700" imgH="228600" progId="Equation.DSMT4">
                  <p:embed/>
                </p:oleObj>
              </mc:Choice>
              <mc:Fallback>
                <p:oleObj name="Equation" r:id="rId7" imgW="139700" imgH="228600" progId="Equation.DSMT4">
                  <p:embed/>
                  <p:pic>
                    <p:nvPicPr>
                      <p:cNvPr id="99334" name="Object 10" descr="x double b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0639" y="3354389"/>
                        <a:ext cx="2762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Content Placeholder 4"/>
          <p:cNvSpPr>
            <a:spLocks noGrp="1"/>
          </p:cNvSpPr>
          <p:nvPr>
            <p:ph sz="quarter" idx="14"/>
          </p:nvPr>
        </p:nvSpPr>
        <p:spPr>
          <a:xfrm>
            <a:off x="1935163" y="3382964"/>
            <a:ext cx="8229600" cy="2224087"/>
          </a:xfrm>
        </p:spPr>
        <p:txBody>
          <a:bodyPr lIns="91425" tIns="91425" rIns="91425" bIns="91425" anchor="t" anchorCtr="0">
            <a:noAutofit/>
          </a:bodyPr>
          <a:lstStyle/>
          <a:p>
            <a:pPr marL="1027113" indent="-225425">
              <a:buSzPts val="2400"/>
              <a:buNone/>
              <a:defRPr/>
            </a:pPr>
            <a:r>
              <a:rPr lang="en-US" sz="2400" dirty="0">
                <a:solidFill>
                  <a:srgbClr val="000000"/>
                </a:solidFill>
                <a:latin typeface="Arial (Body)"/>
              </a:rPr>
              <a:t>= central line of the chart, which can be either the average of past sample means or a target value set for the process</a:t>
            </a:r>
          </a:p>
          <a:p>
            <a:pPr marL="1082675" indent="-620713">
              <a:buSzPts val="2400"/>
              <a:buNone/>
              <a:defRPr/>
            </a:pPr>
            <a:r>
              <a:rPr lang="en-US" sz="2400" i="1" dirty="0">
                <a:solidFill>
                  <a:srgbClr val="000000"/>
                </a:solidFill>
                <a:latin typeface="Arial (Body)"/>
              </a:rPr>
              <a:t>A</a:t>
            </a:r>
            <a:r>
              <a:rPr lang="en-US" sz="2400" baseline="-25000" dirty="0">
                <a:solidFill>
                  <a:srgbClr val="000000"/>
                </a:solidFill>
                <a:latin typeface="Arial (Body)"/>
              </a:rPr>
              <a:t>2</a:t>
            </a:r>
            <a:r>
              <a:rPr lang="en-US" sz="2400" dirty="0">
                <a:solidFill>
                  <a:srgbClr val="000000"/>
                </a:solidFill>
                <a:latin typeface="Arial (Body)"/>
              </a:rPr>
              <a:t> = constant to provide three-sigma limits for the sample mean</a:t>
            </a:r>
          </a:p>
        </p:txBody>
      </p:sp>
      <p:sp>
        <p:nvSpPr>
          <p:cNvPr id="13" name="Rectangle 12"/>
          <p:cNvSpPr/>
          <p:nvPr/>
        </p:nvSpPr>
        <p:spPr>
          <a:xfrm>
            <a:off x="740352" y="1551557"/>
            <a:ext cx="9523966"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defRPr/>
            </a:pPr>
            <a:r>
              <a:rPr lang="en-US" sz="2000" dirty="0">
                <a:latin typeface="Arial (Body)"/>
              </a:rPr>
              <a:t>Used to see whether the process is generating output, on </a:t>
            </a:r>
            <a:r>
              <a:rPr lang="en-US" sz="2000" dirty="0">
                <a:solidFill>
                  <a:srgbClr val="C00000"/>
                </a:solidFill>
                <a:latin typeface="Arial (Body)"/>
              </a:rPr>
              <a:t>average</a:t>
            </a:r>
            <a:r>
              <a:rPr lang="en-US" sz="2000" dirty="0">
                <a:latin typeface="Arial (Body)"/>
              </a:rPr>
              <a:t>, consistent with a target value set by Management.</a:t>
            </a:r>
          </a:p>
        </p:txBody>
      </p:sp>
      <p:sp>
        <p:nvSpPr>
          <p:cNvPr id="14" name="Rectangle 13"/>
          <p:cNvSpPr/>
          <p:nvPr/>
        </p:nvSpPr>
        <p:spPr>
          <a:xfrm>
            <a:off x="740351" y="5518221"/>
            <a:ext cx="9523966"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defRPr/>
            </a:pPr>
            <a:r>
              <a:rPr lang="en-US" sz="2000" dirty="0">
                <a:latin typeface="Arial (Body)"/>
              </a:rPr>
              <a:t>X bar Chart depends on R bar, so if the variability is high, it needs to be tackled before developing X bar chart.</a:t>
            </a:r>
          </a:p>
        </p:txBody>
      </p:sp>
      <p:sp>
        <p:nvSpPr>
          <p:cNvPr id="99340" name="Curved Up Arrow 5"/>
          <p:cNvSpPr>
            <a:spLocks noChangeArrowheads="1"/>
          </p:cNvSpPr>
          <p:nvPr/>
        </p:nvSpPr>
        <p:spPr bwMode="auto">
          <a:xfrm rot="16200000">
            <a:off x="8907625" y="2922847"/>
            <a:ext cx="4338535" cy="1625148"/>
          </a:xfrm>
          <a:prstGeom prst="curvedUpArrow">
            <a:avLst>
              <a:gd name="adj1" fmla="val 24968"/>
              <a:gd name="adj2" fmla="val 49936"/>
              <a:gd name="adj3" fmla="val 25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r">
              <a:spcBef>
                <a:spcPct val="0"/>
              </a:spcBef>
              <a:buClrTx/>
              <a:buFontTx/>
              <a:buNone/>
            </a:pPr>
            <a:endParaRPr lang="en-US" altLang="en-US" sz="1800" b="0">
              <a:solidFill>
                <a:schemeClr val="tx1"/>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itle 1"/>
              <p:cNvSpPr>
                <a:spLocks noGrp="1"/>
              </p:cNvSpPr>
              <p:nvPr>
                <p:ph type="title"/>
              </p:nvPr>
            </p:nvSpPr>
            <p:spPr>
              <a:xfrm>
                <a:off x="609600" y="215372"/>
                <a:ext cx="10972800" cy="1097279"/>
              </a:xfrm>
            </p:spPr>
            <p:txBody>
              <a:bodyPr/>
              <a:lstStyle/>
              <a:p>
                <a:r>
                  <a:rPr lang="en-US" dirty="0"/>
                  <a:t>Types of Control Charts: </a:t>
                </a:r>
                <a14:m>
                  <m:oMath xmlns:m="http://schemas.openxmlformats.org/officeDocument/2006/math">
                    <m:acc>
                      <m:accPr>
                        <m:chr m:val="̅"/>
                        <m:ctrlPr>
                          <a:rPr lang="en-US" i="1" dirty="0" smtClean="0">
                            <a:latin typeface="Cambria Math" panose="02040503050406030204" pitchFamily="18" charset="0"/>
                          </a:rPr>
                        </m:ctrlPr>
                      </m:accPr>
                      <m:e>
                        <m:r>
                          <a:rPr lang="en-US" b="1" i="1" dirty="0" smtClean="0">
                            <a:latin typeface="Cambria Math" panose="02040503050406030204" pitchFamily="18" charset="0"/>
                          </a:rPr>
                          <m:t>𝒙</m:t>
                        </m:r>
                      </m:e>
                    </m:acc>
                  </m:oMath>
                </a14:m>
                <a:r>
                  <a:rPr lang="en-US" dirty="0"/>
                  <a:t>-Chart</a:t>
                </a:r>
              </a:p>
            </p:txBody>
          </p:sp>
        </mc:Choice>
        <mc:Fallback xmlns="">
          <p:sp>
            <p:nvSpPr>
              <p:cNvPr id="15" name="Title 1"/>
              <p:cNvSpPr>
                <a:spLocks noGrp="1" noRot="1" noChangeAspect="1" noMove="1" noResize="1" noEditPoints="1" noAdjustHandles="1" noChangeArrowheads="1" noChangeShapeType="1" noTextEdit="1"/>
              </p:cNvSpPr>
              <p:nvPr>
                <p:ph type="title"/>
              </p:nvPr>
            </p:nvSpPr>
            <p:spPr>
              <a:xfrm>
                <a:off x="609600" y="215372"/>
                <a:ext cx="10972800" cy="1097279"/>
              </a:xfrm>
              <a:blipFill>
                <a:blip r:embed="rId9"/>
                <a:stretch>
                  <a:fillRect l="-1556" b="-15000"/>
                </a:stretch>
              </a:blipFill>
            </p:spPr>
            <p:txBody>
              <a:bodyPr/>
              <a:lstStyle/>
              <a:p>
                <a:r>
                  <a:rPr lang="en-US">
                    <a:noFill/>
                  </a:rPr>
                  <a:t> </a:t>
                </a:r>
              </a:p>
            </p:txBody>
          </p:sp>
        </mc:Fallback>
      </mc:AlternateContent>
    </p:spTree>
    <p:extLst>
      <p:ext uri="{BB962C8B-B14F-4D97-AF65-F5344CB8AC3E}">
        <p14:creationId xmlns:p14="http://schemas.microsoft.com/office/powerpoint/2010/main" val="4042912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722008" y="1452373"/>
                <a:ext cx="10999821" cy="4122738"/>
              </a:xfrm>
            </p:spPr>
            <p:txBody>
              <a:bodyPr>
                <a:noAutofit/>
              </a:bodyPr>
              <a:lstStyle/>
              <a:p>
                <a:pPr marL="0" indent="0">
                  <a:buSzPts val="2400"/>
                  <a:buNone/>
                  <a:defRPr/>
                </a:pPr>
                <a:r>
                  <a:rPr lang="en-US" sz="2200" b="1" dirty="0">
                    <a:solidFill>
                      <a:srgbClr val="000000"/>
                    </a:solidFill>
                    <a:latin typeface="Arial (Body)"/>
                    <a:ea typeface="+mn-ea"/>
                    <a:cs typeface="+mn-cs"/>
                  </a:rPr>
                  <a:t>Steps to Compute Control Charts:</a:t>
                </a:r>
              </a:p>
              <a:p>
                <a:pPr marL="432000" indent="-432000">
                  <a:buSzPts val="2400"/>
                  <a:buFontTx/>
                  <a:buAutoNum type="arabicPeriod"/>
                  <a:defRPr/>
                </a:pPr>
                <a:r>
                  <a:rPr lang="en-US" sz="2200" dirty="0">
                    <a:solidFill>
                      <a:srgbClr val="000000"/>
                    </a:solidFill>
                    <a:latin typeface="Arial (Body)"/>
                    <a:ea typeface="+mn-ea"/>
                    <a:cs typeface="+mn-cs"/>
                  </a:rPr>
                  <a:t>Collect data.</a:t>
                </a:r>
              </a:p>
              <a:p>
                <a:pPr marL="432000" indent="-432000">
                  <a:buSzPts val="2400"/>
                  <a:buFontTx/>
                  <a:buAutoNum type="arabicPeriod"/>
                  <a:defRPr/>
                </a:pPr>
                <a:r>
                  <a:rPr lang="en-US" sz="2200" dirty="0">
                    <a:solidFill>
                      <a:srgbClr val="000000"/>
                    </a:solidFill>
                    <a:latin typeface="Arial (Body)"/>
                    <a:ea typeface="+mn-ea"/>
                    <a:cs typeface="+mn-cs"/>
                  </a:rPr>
                  <a:t>Compute the range.</a:t>
                </a:r>
              </a:p>
              <a:p>
                <a:pPr marL="432000" indent="-432000">
                  <a:buSzPts val="2400"/>
                  <a:buFontTx/>
                  <a:buAutoNum type="arabicPeriod"/>
                  <a:defRPr/>
                </a:pPr>
                <a:r>
                  <a:rPr lang="en-US" sz="2200" dirty="0">
                    <a:solidFill>
                      <a:srgbClr val="000000"/>
                    </a:solidFill>
                    <a:latin typeface="Arial (Body)"/>
                    <a:ea typeface="+mn-ea"/>
                    <a:cs typeface="+mn-cs"/>
                  </a:rPr>
                  <a:t>Use Table 3.1 to determine </a:t>
                </a:r>
                <a:r>
                  <a:rPr lang="pt-BR" sz="2200" i="1" dirty="0">
                    <a:solidFill>
                      <a:srgbClr val="000000"/>
                    </a:solidFill>
                    <a:latin typeface="Arial (Body)"/>
                    <a:ea typeface="+mn-ea"/>
                    <a:cs typeface="+mn-cs"/>
                  </a:rPr>
                  <a:t>R-</a:t>
                </a:r>
                <a:r>
                  <a:rPr lang="pt-BR" sz="2200" dirty="0">
                    <a:solidFill>
                      <a:srgbClr val="000000"/>
                    </a:solidFill>
                    <a:latin typeface="Arial (Body)"/>
                    <a:ea typeface="+mn-ea"/>
                    <a:cs typeface="+mn-cs"/>
                  </a:rPr>
                  <a:t>Chart</a:t>
                </a:r>
                <a:r>
                  <a:rPr lang="pt-BR" sz="2200" i="1" dirty="0">
                    <a:solidFill>
                      <a:srgbClr val="000000"/>
                    </a:solidFill>
                    <a:latin typeface="Arial (Body)"/>
                    <a:ea typeface="+mn-ea"/>
                    <a:cs typeface="+mn-cs"/>
                  </a:rPr>
                  <a:t> </a:t>
                </a:r>
                <a:r>
                  <a:rPr lang="en-US" sz="2200" dirty="0">
                    <a:solidFill>
                      <a:srgbClr val="000000"/>
                    </a:solidFill>
                    <a:latin typeface="Arial (Body)"/>
                    <a:ea typeface="+mn-ea"/>
                    <a:cs typeface="+mn-cs"/>
                  </a:rPr>
                  <a:t>control limits.</a:t>
                </a:r>
              </a:p>
              <a:p>
                <a:pPr marL="432000" indent="-432000">
                  <a:buSzPts val="2400"/>
                  <a:buFontTx/>
                  <a:buAutoNum type="arabicPeriod"/>
                  <a:defRPr/>
                </a:pPr>
                <a:r>
                  <a:rPr lang="en-US" sz="2200" dirty="0">
                    <a:solidFill>
                      <a:srgbClr val="000000"/>
                    </a:solidFill>
                    <a:latin typeface="Arial (Body)"/>
                    <a:ea typeface="+mn-ea"/>
                    <a:cs typeface="+mn-cs"/>
                  </a:rPr>
                  <a:t>Plot the sample ranges. If all are in control, proceed to step 5. Otherwise, find the assignable causes, correct them, and return to step 1.</a:t>
                </a:r>
              </a:p>
              <a:p>
                <a:pPr marL="432000" indent="-432000">
                  <a:buSzPts val="2400"/>
                  <a:buFontTx/>
                  <a:buAutoNum type="arabicPeriod"/>
                  <a:defRPr/>
                </a:pPr>
                <a:r>
                  <a:rPr lang="en-US" sz="2200" dirty="0">
                    <a:solidFill>
                      <a:srgbClr val="000000"/>
                    </a:solidFill>
                    <a:latin typeface="Arial (Body)"/>
                    <a:ea typeface="+mn-ea"/>
                    <a:cs typeface="+mn-cs"/>
                  </a:rPr>
                  <a:t>Calculate </a:t>
                </a:r>
                <a14:m>
                  <m:oMath xmlns:m="http://schemas.openxmlformats.org/officeDocument/2006/math">
                    <m:acc>
                      <m:accPr>
                        <m:chr m:val="̅"/>
                        <m:ctrlPr>
                          <a:rPr lang="en-US" altLang="en-US" sz="2200" i="1">
                            <a:solidFill>
                              <a:srgbClr val="000000"/>
                            </a:solidFill>
                            <a:latin typeface="Cambria Math" panose="02040503050406030204" pitchFamily="18" charset="0"/>
                            <a:cs typeface="Arial" panose="020B0604020202020204" pitchFamily="34" charset="0"/>
                            <a:sym typeface="Arial" panose="020B0604020202020204" pitchFamily="34" charset="0"/>
                          </a:rPr>
                        </m:ctrlPr>
                      </m:accPr>
                      <m:e>
                        <m:r>
                          <a:rPr lang="en-US" altLang="en-US" sz="2200" i="1">
                            <a:solidFill>
                              <a:srgbClr val="000000"/>
                            </a:solidFill>
                            <a:latin typeface="Cambria Math" panose="02040503050406030204" pitchFamily="18" charset="0"/>
                            <a:cs typeface="Arial" panose="020B0604020202020204" pitchFamily="34" charset="0"/>
                            <a:sym typeface="Arial" panose="020B0604020202020204" pitchFamily="34" charset="0"/>
                          </a:rPr>
                          <m:t>𝑥</m:t>
                        </m:r>
                      </m:e>
                    </m:acc>
                    <m:r>
                      <a:rPr lang="en-US" altLang="en-US" sz="2200" i="1">
                        <a:solidFill>
                          <a:srgbClr val="000000"/>
                        </a:solidFill>
                        <a:latin typeface="Cambria Math" panose="02040503050406030204" pitchFamily="18" charset="0"/>
                        <a:cs typeface="Arial" panose="020B0604020202020204" pitchFamily="34" charset="0"/>
                        <a:sym typeface="Arial" panose="020B0604020202020204" pitchFamily="34" charset="0"/>
                      </a:rPr>
                      <m:t> </m:t>
                    </m:r>
                  </m:oMath>
                </a14:m>
                <a:r>
                  <a:rPr lang="en-US" altLang="en-US" sz="2200" dirty="0">
                    <a:solidFill>
                      <a:srgbClr val="000000"/>
                    </a:solidFill>
                    <a:latin typeface="Verdana" panose="020B0604030504040204" pitchFamily="34" charset="0"/>
                    <a:cs typeface="Arial" panose="020B0604020202020204" pitchFamily="34" charset="0"/>
                    <a:sym typeface="Arial" panose="020B0604020202020204" pitchFamily="34" charset="0"/>
                  </a:rPr>
                  <a:t>for each sample and determine the central line of the chart,</a:t>
                </a:r>
                <a:r>
                  <a:rPr lang="en-US" altLang="en-US" sz="2200" dirty="0">
                    <a:solidFill>
                      <a:srgbClr val="000000"/>
                    </a:solidFill>
                    <a:cs typeface="Arial" panose="020B0604020202020204" pitchFamily="34" charset="0"/>
                    <a:sym typeface="Arial" panose="020B0604020202020204" pitchFamily="34" charset="0"/>
                  </a:rPr>
                  <a:t> </a:t>
                </a:r>
                <a14:m>
                  <m:oMath xmlns:m="http://schemas.openxmlformats.org/officeDocument/2006/math">
                    <m:acc>
                      <m:accPr>
                        <m:chr m:val="̅"/>
                        <m:ctrlPr>
                          <a:rPr lang="en-US" altLang="en-US" sz="2200" i="1">
                            <a:solidFill>
                              <a:srgbClr val="000000"/>
                            </a:solidFill>
                            <a:latin typeface="Cambria Math" panose="02040503050406030204" pitchFamily="18" charset="0"/>
                            <a:cs typeface="Arial" panose="020B0604020202020204" pitchFamily="34" charset="0"/>
                            <a:sym typeface="Arial" panose="020B0604020202020204" pitchFamily="34" charset="0"/>
                          </a:rPr>
                        </m:ctrlPr>
                      </m:accPr>
                      <m:e>
                        <m:acc>
                          <m:accPr>
                            <m:chr m:val="̿"/>
                            <m:ctrlPr>
                              <a:rPr lang="en-US" altLang="en-US" sz="2200" i="1">
                                <a:solidFill>
                                  <a:srgbClr val="000000"/>
                                </a:solidFill>
                                <a:latin typeface="Cambria Math" panose="02040503050406030204" pitchFamily="18" charset="0"/>
                                <a:cs typeface="Arial" panose="020B0604020202020204" pitchFamily="34" charset="0"/>
                                <a:sym typeface="Arial" panose="020B0604020202020204" pitchFamily="34" charset="0"/>
                              </a:rPr>
                            </m:ctrlPr>
                          </m:accPr>
                          <m:e>
                            <m:r>
                              <a:rPr lang="en-US" altLang="en-US" sz="2200" i="1">
                                <a:solidFill>
                                  <a:srgbClr val="000000"/>
                                </a:solidFill>
                                <a:latin typeface="Cambria Math" panose="02040503050406030204" pitchFamily="18" charset="0"/>
                                <a:cs typeface="Arial" panose="020B0604020202020204" pitchFamily="34" charset="0"/>
                                <a:sym typeface="Arial" panose="020B0604020202020204" pitchFamily="34" charset="0"/>
                              </a:rPr>
                              <m:t>𝑥</m:t>
                            </m:r>
                          </m:e>
                        </m:acc>
                      </m:e>
                    </m:acc>
                  </m:oMath>
                </a14:m>
                <a:endParaRPr lang="en-US" altLang="en-US" sz="2200" dirty="0">
                  <a:solidFill>
                    <a:srgbClr val="000000"/>
                  </a:solidFill>
                  <a:latin typeface="Verdana" panose="020B0604030504040204" pitchFamily="34" charset="0"/>
                  <a:cs typeface="Arial" panose="020B0604020202020204" pitchFamily="34" charset="0"/>
                  <a:sym typeface="Arial" panose="020B0604020202020204" pitchFamily="34" charset="0"/>
                </a:endParaRPr>
              </a:p>
              <a:p>
                <a:pPr marL="432000" indent="-432000">
                  <a:buSzPts val="2400"/>
                  <a:buFontTx/>
                  <a:buAutoNum type="arabicPeriod"/>
                  <a:defRPr/>
                </a:pPr>
                <a:endParaRPr lang="en-US" sz="2200" dirty="0">
                  <a:solidFill>
                    <a:srgbClr val="000000"/>
                  </a:solidFill>
                  <a:ea typeface="+mn-ea"/>
                  <a:cs typeface="+mn-cs"/>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722008" y="1452373"/>
                <a:ext cx="10999821" cy="4122738"/>
              </a:xfrm>
              <a:blipFill>
                <a:blip r:embed="rId2"/>
                <a:stretch>
                  <a:fillRect l="-720" r="-1219"/>
                </a:stretch>
              </a:blipFill>
            </p:spPr>
            <p:txBody>
              <a:bodyPr/>
              <a:lstStyle/>
              <a:p>
                <a:r>
                  <a:rPr lang="en-US">
                    <a:noFill/>
                  </a:rPr>
                  <a:t> </a:t>
                </a:r>
              </a:p>
            </p:txBody>
          </p:sp>
        </mc:Fallback>
      </mc:AlternateContent>
      <p:sp>
        <p:nvSpPr>
          <p:cNvPr id="10" name="Title 1"/>
          <p:cNvSpPr>
            <a:spLocks noGrp="1"/>
          </p:cNvSpPr>
          <p:nvPr>
            <p:ph type="title"/>
          </p:nvPr>
        </p:nvSpPr>
        <p:spPr>
          <a:xfrm>
            <a:off x="609600" y="215372"/>
            <a:ext cx="10972800" cy="1097279"/>
          </a:xfrm>
        </p:spPr>
        <p:txBody>
          <a:bodyPr/>
          <a:lstStyle/>
          <a:p>
            <a:r>
              <a:rPr lang="en-US" dirty="0"/>
              <a:t>How to Compute Control Charts</a:t>
            </a:r>
          </a:p>
        </p:txBody>
      </p:sp>
    </p:spTree>
    <p:extLst>
      <p:ext uri="{BB962C8B-B14F-4D97-AF65-F5344CB8AC3E}">
        <p14:creationId xmlns:p14="http://schemas.microsoft.com/office/powerpoint/2010/main" val="61712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Compute Control Charts</a:t>
            </a:r>
          </a:p>
        </p:txBody>
      </p:sp>
      <mc:AlternateContent xmlns:mc="http://schemas.openxmlformats.org/markup-compatibility/2006" xmlns:a14="http://schemas.microsoft.com/office/drawing/2010/main">
        <mc:Choice Requires="a14">
          <p:sp>
            <p:nvSpPr>
              <p:cNvPr id="102402" name="Text Placeholder 2"/>
              <p:cNvSpPr>
                <a:spLocks noGrp="1"/>
              </p:cNvSpPr>
              <p:nvPr>
                <p:ph type="body" idx="1"/>
              </p:nvPr>
            </p:nvSpPr>
            <p:spPr/>
            <p:txBody>
              <a:bodyPr/>
              <a:lstStyle/>
              <a:p>
                <a:pPr marL="431800" indent="-431800">
                  <a:buSzPts val="2400"/>
                  <a:buFont typeface="Verdana" panose="020B0604030504040204" pitchFamily="34" charset="0"/>
                  <a:buAutoNum type="arabicPeriod" startAt="6"/>
                </a:pPr>
                <a:r>
                  <a:rPr lang="en-US" altLang="en-US" sz="2400" dirty="0">
                    <a:solidFill>
                      <a:srgbClr val="000000"/>
                    </a:solidFill>
                    <a:latin typeface="Arial (Body)"/>
                    <a:cs typeface="Arial" panose="020B0604020202020204" pitchFamily="34" charset="0"/>
                    <a:sym typeface="Arial" panose="020B0604020202020204" pitchFamily="34" charset="0"/>
                  </a:rPr>
                  <a:t>Use Table 3.1 to determine the parameters for U</a:t>
                </a:r>
                <a:r>
                  <a:rPr lang="en-US" altLang="en-US" sz="100" dirty="0">
                    <a:solidFill>
                      <a:srgbClr val="000000"/>
                    </a:solidFill>
                    <a:latin typeface="Arial (Body)"/>
                    <a:cs typeface="Arial" panose="020B0604020202020204" pitchFamily="34" charset="0"/>
                    <a:sym typeface="Arial" panose="020B0604020202020204" pitchFamily="34" charset="0"/>
                  </a:rPr>
                  <a:t> </a:t>
                </a:r>
                <a:r>
                  <a:rPr lang="en-US" altLang="en-US" sz="2400" dirty="0">
                    <a:solidFill>
                      <a:srgbClr val="000000"/>
                    </a:solidFill>
                    <a:latin typeface="Arial (Body)"/>
                    <a:cs typeface="Arial" panose="020B0604020202020204" pitchFamily="34" charset="0"/>
                    <a:sym typeface="Arial" panose="020B0604020202020204" pitchFamily="34" charset="0"/>
                  </a:rPr>
                  <a:t>C</a:t>
                </a:r>
                <a:r>
                  <a:rPr lang="en-US" altLang="en-US" sz="100" dirty="0">
                    <a:solidFill>
                      <a:srgbClr val="000000"/>
                    </a:solidFill>
                    <a:latin typeface="Arial (Body)"/>
                    <a:cs typeface="Arial" panose="020B0604020202020204" pitchFamily="34" charset="0"/>
                    <a:sym typeface="Arial" panose="020B0604020202020204" pitchFamily="34" charset="0"/>
                  </a:rPr>
                  <a:t> </a:t>
                </a:r>
                <a:r>
                  <a:rPr lang="en-US" altLang="en-US" sz="2400" dirty="0">
                    <a:solidFill>
                      <a:srgbClr val="000000"/>
                    </a:solidFill>
                    <a:latin typeface="Arial (Body)"/>
                    <a:cs typeface="Arial" panose="020B0604020202020204" pitchFamily="34" charset="0"/>
                    <a:sym typeface="Arial" panose="020B0604020202020204" pitchFamily="34" charset="0"/>
                  </a:rPr>
                  <a:t>L and L</a:t>
                </a:r>
                <a:r>
                  <a:rPr lang="en-US" altLang="en-US" sz="100" dirty="0">
                    <a:solidFill>
                      <a:srgbClr val="000000"/>
                    </a:solidFill>
                    <a:latin typeface="Arial (Body)"/>
                    <a:cs typeface="Arial" panose="020B0604020202020204" pitchFamily="34" charset="0"/>
                    <a:sym typeface="Arial" panose="020B0604020202020204" pitchFamily="34" charset="0"/>
                  </a:rPr>
                  <a:t> </a:t>
                </a:r>
                <a:r>
                  <a:rPr lang="en-US" altLang="en-US" sz="2400" dirty="0">
                    <a:solidFill>
                      <a:srgbClr val="000000"/>
                    </a:solidFill>
                    <a:latin typeface="Arial (Body)"/>
                    <a:cs typeface="Arial" panose="020B0604020202020204" pitchFamily="34" charset="0"/>
                    <a:sym typeface="Arial" panose="020B0604020202020204" pitchFamily="34" charset="0"/>
                  </a:rPr>
                  <a:t>C</a:t>
                </a:r>
                <a:r>
                  <a:rPr lang="en-US" altLang="en-US" sz="100" dirty="0">
                    <a:solidFill>
                      <a:srgbClr val="000000"/>
                    </a:solidFill>
                    <a:latin typeface="Arial (Body)"/>
                    <a:cs typeface="Arial" panose="020B0604020202020204" pitchFamily="34" charset="0"/>
                    <a:sym typeface="Arial" panose="020B0604020202020204" pitchFamily="34" charset="0"/>
                  </a:rPr>
                  <a:t> </a:t>
                </a:r>
                <a:r>
                  <a:rPr lang="en-US" altLang="en-US" sz="2400" dirty="0">
                    <a:solidFill>
                      <a:srgbClr val="000000"/>
                    </a:solidFill>
                    <a:latin typeface="Arial (Body)"/>
                    <a:cs typeface="Arial" panose="020B0604020202020204" pitchFamily="34" charset="0"/>
                    <a:sym typeface="Arial" panose="020B0604020202020204" pitchFamily="34" charset="0"/>
                  </a:rPr>
                  <a:t>L for </a:t>
                </a:r>
                <a14:m>
                  <m:oMath xmlns:m="http://schemas.openxmlformats.org/officeDocument/2006/math">
                    <m:acc>
                      <m:accPr>
                        <m:chr m:val="̅"/>
                        <m:ctrlPr>
                          <a:rPr lang="en-US" altLang="en-US" sz="2400" i="1" smtClean="0">
                            <a:solidFill>
                              <a:srgbClr val="000000"/>
                            </a:solidFill>
                            <a:latin typeface="Cambria Math" panose="02040503050406030204" pitchFamily="18" charset="0"/>
                            <a:cs typeface="Arial" panose="020B0604020202020204" pitchFamily="34" charset="0"/>
                            <a:sym typeface="Arial" panose="020B0604020202020204" pitchFamily="34" charset="0"/>
                          </a:rPr>
                        </m:ctrlPr>
                      </m:accPr>
                      <m:e>
                        <m:r>
                          <a:rPr lang="en-US" altLang="en-US" sz="2400" b="0" i="1" smtClean="0">
                            <a:solidFill>
                              <a:srgbClr val="000000"/>
                            </a:solidFill>
                            <a:latin typeface="Cambria Math" panose="02040503050406030204" pitchFamily="18" charset="0"/>
                            <a:cs typeface="Arial" panose="020B0604020202020204" pitchFamily="34" charset="0"/>
                            <a:sym typeface="Arial" panose="020B0604020202020204" pitchFamily="34" charset="0"/>
                          </a:rPr>
                          <m:t>𝑥</m:t>
                        </m:r>
                      </m:e>
                    </m:acc>
                    <m:r>
                      <a:rPr lang="en-US" altLang="en-US" sz="2400" b="0" i="1" smtClean="0">
                        <a:solidFill>
                          <a:srgbClr val="000000"/>
                        </a:solidFill>
                        <a:latin typeface="Cambria Math" panose="02040503050406030204" pitchFamily="18" charset="0"/>
                        <a:cs typeface="Arial" panose="020B0604020202020204" pitchFamily="34" charset="0"/>
                        <a:sym typeface="Arial" panose="020B0604020202020204" pitchFamily="34" charset="0"/>
                      </a:rPr>
                      <m:t> </m:t>
                    </m:r>
                  </m:oMath>
                </a14:m>
                <a:r>
                  <a:rPr lang="en-US" altLang="en-US" sz="2400" dirty="0">
                    <a:solidFill>
                      <a:srgbClr val="000000"/>
                    </a:solidFill>
                    <a:latin typeface="Arial" panose="020B0604020202020204" pitchFamily="34" charset="0"/>
                    <a:cs typeface="Arial" panose="020B0604020202020204" pitchFamily="34" charset="0"/>
                    <a:sym typeface="Arial" panose="020B0604020202020204" pitchFamily="34" charset="0"/>
                  </a:rPr>
                  <a:t>chart</a:t>
                </a:r>
              </a:p>
            </p:txBody>
          </p:sp>
        </mc:Choice>
        <mc:Fallback xmlns="">
          <p:sp>
            <p:nvSpPr>
              <p:cNvPr id="102402" name="Text Placeholder 2"/>
              <p:cNvSpPr>
                <a:spLocks noGrp="1" noRot="1" noChangeAspect="1" noMove="1" noResize="1" noEditPoints="1" noAdjustHandles="1" noChangeArrowheads="1" noChangeShapeType="1" noTextEdit="1"/>
              </p:cNvSpPr>
              <p:nvPr>
                <p:ph type="body" idx="1"/>
              </p:nvPr>
            </p:nvSpPr>
            <p:spPr>
              <a:blipFill>
                <a:blip r:embed="rId2"/>
                <a:stretch>
                  <a:fillRect l="-778"/>
                </a:stretch>
              </a:blipFill>
            </p:spPr>
            <p:txBody>
              <a:bodyPr/>
              <a:lstStyle/>
              <a:p>
                <a:r>
                  <a:rPr lang="en-US">
                    <a:noFill/>
                  </a:rPr>
                  <a:t> </a:t>
                </a:r>
              </a:p>
            </p:txBody>
          </p:sp>
        </mc:Fallback>
      </mc:AlternateContent>
      <p:sp>
        <p:nvSpPr>
          <p:cNvPr id="102404" name="Text Placeholder 3"/>
          <p:cNvSpPr>
            <a:spLocks noGrp="1"/>
          </p:cNvSpPr>
          <p:nvPr>
            <p:ph type="body" idx="4294967295"/>
          </p:nvPr>
        </p:nvSpPr>
        <p:spPr>
          <a:xfrm>
            <a:off x="609600" y="2701757"/>
            <a:ext cx="10771762" cy="3094037"/>
          </a:xfrm>
        </p:spPr>
        <p:txBody>
          <a:bodyPr/>
          <a:lstStyle/>
          <a:p>
            <a:pPr marL="431800" indent="-431800">
              <a:buSzTx/>
              <a:buFont typeface="Verdana" panose="020B0604030504040204" pitchFamily="34" charset="0"/>
              <a:buAutoNum type="arabicPeriod" startAt="7"/>
            </a:pPr>
            <a:r>
              <a:rPr lang="en-US" altLang="en-US" sz="2400" dirty="0">
                <a:solidFill>
                  <a:srgbClr val="000000"/>
                </a:solidFill>
                <a:latin typeface="Arial (Body)"/>
                <a:cs typeface="Arial" panose="020B0604020202020204" pitchFamily="34" charset="0"/>
                <a:sym typeface="Arial" panose="020B0604020202020204" pitchFamily="34" charset="0"/>
              </a:rPr>
              <a:t>Plot the sample means. If all are in control, the process is in statistical control. Continue to take samples and monitor the process. If any are out of control, find the assignable causes, address them, and return to step 1. If no assignable causes are found after a diligent search, assume the out-of-control points represent common causes of variation and continue to monitor the process.</a:t>
            </a:r>
            <a:endParaRPr lang="en-US" altLang="en-US" sz="2400" dirty="0">
              <a:solidFill>
                <a:srgbClr val="FFCC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382348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4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0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a:t>Example 1 – Page 111, 112 (Book)</a:t>
            </a:r>
            <a:endParaRPr lang="en-US" dirty="0"/>
          </a:p>
        </p:txBody>
      </p:sp>
      <p:sp>
        <p:nvSpPr>
          <p:cNvPr id="103427" name="Content Placeholder 2"/>
          <p:cNvSpPr>
            <a:spLocks noGrp="1"/>
          </p:cNvSpPr>
          <p:nvPr>
            <p:ph type="body" idx="1"/>
          </p:nvPr>
        </p:nvSpPr>
        <p:spPr/>
        <p:txBody>
          <a:bodyPr lIns="91425" tIns="91425" rIns="91425" bIns="91425" anchor="t" anchorCtr="0"/>
          <a:lstStyle/>
          <a:p>
            <a:pPr marL="0" indent="0" algn="just">
              <a:buSzPts val="2400"/>
              <a:buNone/>
            </a:pPr>
            <a:r>
              <a:rPr lang="en-US" altLang="en-US" sz="1800" dirty="0">
                <a:solidFill>
                  <a:srgbClr val="000000"/>
                </a:solidFill>
                <a:latin typeface="Arial (Body)"/>
              </a:rPr>
              <a:t>The management of West Allis Industries is concerned about the production of a special metal screw used by several of the company’s largest customers. The </a:t>
            </a:r>
            <a:r>
              <a:rPr lang="en-US" altLang="en-US" sz="1800" dirty="0">
                <a:solidFill>
                  <a:srgbClr val="FF6600"/>
                </a:solidFill>
                <a:latin typeface="Arial (Body)"/>
              </a:rPr>
              <a:t>diameter</a:t>
            </a:r>
            <a:r>
              <a:rPr lang="en-US" altLang="en-US" sz="1800" dirty="0">
                <a:solidFill>
                  <a:srgbClr val="000000"/>
                </a:solidFill>
                <a:latin typeface="Arial (Body)"/>
              </a:rPr>
              <a:t> of the screw is critical to the customers. Data from five samples appear in the accompanying table. The </a:t>
            </a:r>
            <a:r>
              <a:rPr lang="en-US" altLang="en-US" sz="1800" dirty="0">
                <a:solidFill>
                  <a:srgbClr val="FF6600"/>
                </a:solidFill>
                <a:latin typeface="Arial (Body)"/>
              </a:rPr>
              <a:t>sample size is 4</a:t>
            </a:r>
            <a:r>
              <a:rPr lang="en-US" altLang="en-US" sz="1800" dirty="0">
                <a:solidFill>
                  <a:srgbClr val="000000"/>
                </a:solidFill>
                <a:latin typeface="Arial (Body)"/>
              </a:rPr>
              <a:t>. Is the process in statistical control?</a:t>
            </a:r>
          </a:p>
        </p:txBody>
      </p:sp>
      <p:graphicFrame>
        <p:nvGraphicFramePr>
          <p:cNvPr id="6" name="Table 5"/>
          <p:cNvGraphicFramePr>
            <a:graphicFrameLocks noGrp="1"/>
          </p:cNvGraphicFramePr>
          <p:nvPr>
            <p:extLst>
              <p:ext uri="{D42A27DB-BD31-4B8C-83A1-F6EECF244321}">
                <p14:modId xmlns:p14="http://schemas.microsoft.com/office/powerpoint/2010/main" val="224093953"/>
              </p:ext>
            </p:extLst>
          </p:nvPr>
        </p:nvGraphicFramePr>
        <p:xfrm>
          <a:off x="1714501" y="2881314"/>
          <a:ext cx="8366125" cy="3024186"/>
        </p:xfrm>
        <a:graphic>
          <a:graphicData uri="http://schemas.openxmlformats.org/drawingml/2006/table">
            <a:tbl>
              <a:tblPr firstRow="1" bandRow="1">
                <a:tableStyleId>{3B4B98B0-60AC-42C2-AFA5-B58CD77FA1E5}</a:tableStyleId>
              </a:tblPr>
              <a:tblGrid>
                <a:gridCol w="1000710">
                  <a:extLst>
                    <a:ext uri="{9D8B030D-6E8A-4147-A177-3AD203B41FA5}">
                      <a16:colId xmlns:a16="http://schemas.microsoft.com/office/drawing/2014/main" val="20000"/>
                    </a:ext>
                  </a:extLst>
                </a:gridCol>
                <a:gridCol w="1420718">
                  <a:extLst>
                    <a:ext uri="{9D8B030D-6E8A-4147-A177-3AD203B41FA5}">
                      <a16:colId xmlns:a16="http://schemas.microsoft.com/office/drawing/2014/main" val="20001"/>
                    </a:ext>
                  </a:extLst>
                </a:gridCol>
                <a:gridCol w="1448067">
                  <a:extLst>
                    <a:ext uri="{9D8B030D-6E8A-4147-A177-3AD203B41FA5}">
                      <a16:colId xmlns:a16="http://schemas.microsoft.com/office/drawing/2014/main" val="20002"/>
                    </a:ext>
                  </a:extLst>
                </a:gridCol>
                <a:gridCol w="1438437">
                  <a:extLst>
                    <a:ext uri="{9D8B030D-6E8A-4147-A177-3AD203B41FA5}">
                      <a16:colId xmlns:a16="http://schemas.microsoft.com/office/drawing/2014/main" val="20003"/>
                    </a:ext>
                  </a:extLst>
                </a:gridCol>
                <a:gridCol w="1383631">
                  <a:extLst>
                    <a:ext uri="{9D8B030D-6E8A-4147-A177-3AD203B41FA5}">
                      <a16:colId xmlns:a16="http://schemas.microsoft.com/office/drawing/2014/main" val="20004"/>
                    </a:ext>
                  </a:extLst>
                </a:gridCol>
                <a:gridCol w="812653">
                  <a:extLst>
                    <a:ext uri="{9D8B030D-6E8A-4147-A177-3AD203B41FA5}">
                      <a16:colId xmlns:a16="http://schemas.microsoft.com/office/drawing/2014/main" val="20005"/>
                    </a:ext>
                  </a:extLst>
                </a:gridCol>
                <a:gridCol w="861909">
                  <a:extLst>
                    <a:ext uri="{9D8B030D-6E8A-4147-A177-3AD203B41FA5}">
                      <a16:colId xmlns:a16="http://schemas.microsoft.com/office/drawing/2014/main" val="20006"/>
                    </a:ext>
                  </a:extLst>
                </a:gridCol>
              </a:tblGrid>
              <a:tr h="731743">
                <a:tc>
                  <a:txBody>
                    <a:bodyPr/>
                    <a:lstStyle/>
                    <a:p>
                      <a:pPr algn="ctr"/>
                      <a:r>
                        <a:rPr lang="en-US" sz="1400" b="1" i="0" u="none" strike="noStrike" kern="1200" baseline="0" dirty="0">
                          <a:solidFill>
                            <a:srgbClr val="000000"/>
                          </a:solidFill>
                          <a:latin typeface="+mn-lt"/>
                          <a:ea typeface="+mn-ea"/>
                          <a:cs typeface="+mn-cs"/>
                        </a:rPr>
                        <a:t>Sample</a:t>
                      </a:r>
                    </a:p>
                    <a:p>
                      <a:pPr algn="ctr"/>
                      <a:r>
                        <a:rPr lang="en-US" sz="1400" b="1" i="0" u="none" strike="noStrike" kern="1200" baseline="0" dirty="0">
                          <a:solidFill>
                            <a:srgbClr val="000000"/>
                          </a:solidFill>
                          <a:latin typeface="+mn-lt"/>
                          <a:ea typeface="+mn-ea"/>
                          <a:cs typeface="+mn-cs"/>
                        </a:rPr>
                        <a:t>Number</a:t>
                      </a:r>
                      <a:endParaRPr lang="en-US" sz="1400" b="1"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i="0" u="none" strike="noStrike" kern="1200" baseline="0" dirty="0">
                          <a:solidFill>
                            <a:srgbClr val="000000"/>
                          </a:solidFill>
                          <a:latin typeface="+mn-lt"/>
                          <a:ea typeface="+mn-ea"/>
                          <a:cs typeface="+mn-cs"/>
                        </a:rPr>
                        <a:t>Observation </a:t>
                      </a:r>
                    </a:p>
                    <a:p>
                      <a:pPr algn="ctr"/>
                      <a:r>
                        <a:rPr lang="en-US" sz="1400" b="1" i="0" u="none" strike="noStrike" kern="1200" baseline="0" dirty="0">
                          <a:solidFill>
                            <a:srgbClr val="000000"/>
                          </a:solidFill>
                          <a:latin typeface="+mn-lt"/>
                          <a:ea typeface="+mn-ea"/>
                          <a:cs typeface="+mn-cs"/>
                        </a:rPr>
                        <a:t>1</a:t>
                      </a:r>
                      <a:endParaRPr lang="en-US" sz="1400" b="1"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i="0" u="none" strike="noStrike" kern="1200" baseline="0" dirty="0">
                          <a:solidFill>
                            <a:srgbClr val="000000"/>
                          </a:solidFill>
                          <a:latin typeface="+mn-lt"/>
                          <a:ea typeface="+mn-ea"/>
                          <a:cs typeface="+mn-cs"/>
                        </a:rPr>
                        <a:t>Observation </a:t>
                      </a:r>
                    </a:p>
                    <a:p>
                      <a:pPr algn="ctr"/>
                      <a:r>
                        <a:rPr lang="en-US" sz="1400" b="1" i="0" u="none" strike="noStrike" kern="1200" baseline="0" dirty="0">
                          <a:solidFill>
                            <a:srgbClr val="000000"/>
                          </a:solidFill>
                          <a:latin typeface="+mn-lt"/>
                          <a:ea typeface="+mn-ea"/>
                          <a:cs typeface="+mn-cs"/>
                        </a:rPr>
                        <a:t>2</a:t>
                      </a:r>
                      <a:endParaRPr lang="en-US" sz="1400" b="1"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i="0" u="none" strike="noStrike" kern="1200" baseline="0" dirty="0">
                          <a:solidFill>
                            <a:srgbClr val="000000"/>
                          </a:solidFill>
                          <a:latin typeface="+mn-lt"/>
                          <a:ea typeface="+mn-ea"/>
                          <a:cs typeface="+mn-cs"/>
                        </a:rPr>
                        <a:t>Observation </a:t>
                      </a:r>
                    </a:p>
                    <a:p>
                      <a:pPr algn="ctr"/>
                      <a:r>
                        <a:rPr lang="en-US" sz="1400" b="1" i="0" u="none" strike="noStrike" kern="1200" baseline="0" dirty="0">
                          <a:solidFill>
                            <a:srgbClr val="000000"/>
                          </a:solidFill>
                          <a:latin typeface="+mn-lt"/>
                          <a:ea typeface="+mn-ea"/>
                          <a:cs typeface="+mn-cs"/>
                        </a:rPr>
                        <a:t>3</a:t>
                      </a:r>
                      <a:endParaRPr lang="en-US" sz="1400" b="1"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200" b="1" i="0" u="none" strike="noStrike" kern="1200" baseline="0" dirty="0">
                          <a:solidFill>
                            <a:srgbClr val="000000"/>
                          </a:solidFill>
                          <a:latin typeface="+mn-lt"/>
                          <a:ea typeface="+mn-ea"/>
                          <a:cs typeface="+mn-cs"/>
                        </a:rPr>
                        <a:t>Observation </a:t>
                      </a:r>
                    </a:p>
                    <a:p>
                      <a:pPr algn="ctr"/>
                      <a:r>
                        <a:rPr lang="en-US" sz="1400" b="1" i="0" u="none" strike="noStrike" kern="1200" baseline="0" dirty="0">
                          <a:solidFill>
                            <a:srgbClr val="000000"/>
                          </a:solidFill>
                          <a:latin typeface="+mn-lt"/>
                          <a:ea typeface="+mn-ea"/>
                          <a:cs typeface="+mn-cs"/>
                        </a:rPr>
                        <a:t>4</a:t>
                      </a:r>
                      <a:endParaRPr lang="en-US" sz="1400" b="1"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i="1" dirty="0">
                          <a:solidFill>
                            <a:srgbClr val="000000"/>
                          </a:solidFill>
                        </a:rPr>
                        <a:t>R</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dirty="0">
                          <a:solidFill>
                            <a:srgbClr val="000000"/>
                          </a:solidFill>
                        </a:rPr>
                        <a:t>x-bar</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354825">
                <a:tc>
                  <a:txBody>
                    <a:bodyPr/>
                    <a:lstStyle/>
                    <a:p>
                      <a:pPr algn="ctr"/>
                      <a:r>
                        <a:rPr lang="en-US" sz="1400" dirty="0">
                          <a:solidFill>
                            <a:srgbClr val="000000"/>
                          </a:solidFill>
                        </a:rPr>
                        <a:t>1</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0.5014</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0.5022</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0.5009</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0.5027</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0.0018</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0.5018</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54825">
                <a:tc>
                  <a:txBody>
                    <a:bodyPr/>
                    <a:lstStyle/>
                    <a:p>
                      <a:pPr algn="ctr"/>
                      <a:r>
                        <a:rPr lang="en-US" sz="1400" dirty="0">
                          <a:solidFill>
                            <a:srgbClr val="000000"/>
                          </a:solidFill>
                        </a:rPr>
                        <a:t>2</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0.5021</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0.5041</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0.5024</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0.5020</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0.0021</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0.5027</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54825">
                <a:tc>
                  <a:txBody>
                    <a:bodyPr/>
                    <a:lstStyle/>
                    <a:p>
                      <a:pPr algn="ctr"/>
                      <a:r>
                        <a:rPr lang="en-US" sz="1400" dirty="0">
                          <a:solidFill>
                            <a:srgbClr val="000000"/>
                          </a:solidFill>
                        </a:rPr>
                        <a:t>3</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0.5018</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0.5026</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0.5035</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0.5023</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0.0017</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0.5026</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54825">
                <a:tc>
                  <a:txBody>
                    <a:bodyPr/>
                    <a:lstStyle/>
                    <a:p>
                      <a:pPr algn="ctr"/>
                      <a:r>
                        <a:rPr lang="en-US" sz="1400" dirty="0">
                          <a:solidFill>
                            <a:srgbClr val="000000"/>
                          </a:solidFill>
                        </a:rPr>
                        <a:t>4</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0.5008</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0.5034</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0.5024</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0.5015</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0.0026</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0.5020</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54825">
                <a:tc>
                  <a:txBody>
                    <a:bodyPr/>
                    <a:lstStyle/>
                    <a:p>
                      <a:pPr algn="ctr"/>
                      <a:r>
                        <a:rPr lang="en-US" sz="1400" dirty="0">
                          <a:solidFill>
                            <a:srgbClr val="000000"/>
                          </a:solidFill>
                        </a:rPr>
                        <a:t>5</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0.5041</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0.5056</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0.5034</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0.5047</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0.0022</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0.5045</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518318">
                <a:tc>
                  <a:txBody>
                    <a:bodyPr/>
                    <a:lstStyle/>
                    <a:p>
                      <a:pPr algn="ctr"/>
                      <a:endParaRPr lang="en-US" sz="1400" dirty="0">
                        <a:solidFill>
                          <a:srgbClr val="000000"/>
                        </a:solidFill>
                      </a:endParaRP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sz="1400" dirty="0">
                        <a:solidFill>
                          <a:srgbClr val="000000"/>
                        </a:solidFill>
                      </a:endParaRP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sz="1400" dirty="0">
                        <a:solidFill>
                          <a:srgbClr val="000000"/>
                        </a:solidFill>
                      </a:endParaRP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endParaRPr lang="en-US" sz="1400" dirty="0">
                        <a:solidFill>
                          <a:srgbClr val="000000"/>
                        </a:solidFill>
                      </a:endParaRP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i="0" u="none" strike="noStrike" kern="1200" baseline="0" dirty="0">
                          <a:solidFill>
                            <a:srgbClr val="000000"/>
                          </a:solidFill>
                          <a:latin typeface="+mn-lt"/>
                          <a:ea typeface="+mn-ea"/>
                          <a:cs typeface="+mn-cs"/>
                        </a:rPr>
                        <a:t>Average</a:t>
                      </a:r>
                      <a:endParaRPr lang="en-US" sz="1400" b="1" dirty="0">
                        <a:solidFill>
                          <a:srgbClr val="000000"/>
                        </a:solidFill>
                      </a:endParaRP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200" b="1" i="0" u="none" strike="noStrike" kern="1200" baseline="0" dirty="0">
                          <a:solidFill>
                            <a:srgbClr val="000000"/>
                          </a:solidFill>
                          <a:latin typeface="+mn-lt"/>
                          <a:ea typeface="+mn-ea"/>
                          <a:cs typeface="+mn-cs"/>
                        </a:rPr>
                        <a:t>0.0021</a:t>
                      </a:r>
                      <a:endParaRPr lang="en-US" sz="1200" b="1" dirty="0">
                        <a:solidFill>
                          <a:srgbClr val="000000"/>
                        </a:solidFill>
                      </a:endParaRP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200" b="1" i="0" u="none" strike="noStrike" kern="1200" baseline="0" dirty="0">
                          <a:solidFill>
                            <a:srgbClr val="000000"/>
                          </a:solidFill>
                          <a:latin typeface="+mn-lt"/>
                          <a:ea typeface="+mn-ea"/>
                          <a:cs typeface="+mn-cs"/>
                        </a:rPr>
                        <a:t>0.5027</a:t>
                      </a:r>
                      <a:endParaRPr lang="en-US" sz="1200" b="1" dirty="0">
                        <a:solidFill>
                          <a:srgbClr val="000000"/>
                        </a:solidFill>
                      </a:endParaRP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bl>
          </a:graphicData>
        </a:graphic>
      </p:graphicFrame>
      <p:graphicFrame>
        <p:nvGraphicFramePr>
          <p:cNvPr id="103493" name="Object 5"/>
          <p:cNvGraphicFramePr>
            <a:graphicFrameLocks noChangeAspect="1"/>
          </p:cNvGraphicFramePr>
          <p:nvPr/>
        </p:nvGraphicFramePr>
        <p:xfrm>
          <a:off x="9424989" y="2982914"/>
          <a:ext cx="276225" cy="333375"/>
        </p:xfrm>
        <a:graphic>
          <a:graphicData uri="http://schemas.openxmlformats.org/presentationml/2006/ole">
            <mc:AlternateContent xmlns:mc="http://schemas.openxmlformats.org/markup-compatibility/2006">
              <mc:Choice xmlns:v="urn:schemas-microsoft-com:vml" Requires="v">
                <p:oleObj name="Equation" r:id="rId2" imgW="126835" imgH="152202" progId="Equation.DSMT4">
                  <p:embed/>
                </p:oleObj>
              </mc:Choice>
              <mc:Fallback>
                <p:oleObj name="Equation" r:id="rId2" imgW="126835" imgH="152202" progId="Equation.DSMT4">
                  <p:embed/>
                  <p:pic>
                    <p:nvPicPr>
                      <p:cNvPr id="10349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4989" y="2982914"/>
                        <a:ext cx="2762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Up Arrow 4"/>
          <p:cNvSpPr/>
          <p:nvPr/>
        </p:nvSpPr>
        <p:spPr bwMode="auto">
          <a:xfrm>
            <a:off x="8623300" y="5905500"/>
            <a:ext cx="363538" cy="496888"/>
          </a:xfrm>
          <a:prstGeom prst="upArrow">
            <a:avLst/>
          </a:prstGeom>
          <a:solidFill>
            <a:schemeClr val="tx2">
              <a:lumMod val="10000"/>
            </a:schemeClr>
          </a:solidFill>
          <a:ln w="9525" cap="flat" cmpd="sng" algn="ctr">
            <a:solidFill>
              <a:schemeClr val="tx1"/>
            </a:solidFill>
            <a:prstDash val="solid"/>
            <a:round/>
            <a:headEnd type="none" w="med" len="med"/>
            <a:tailEnd type="none" w="med" len="med"/>
          </a:ln>
          <a:effectLst/>
        </p:spPr>
        <p:txBody>
          <a:bodyPr/>
          <a:lstStyle/>
          <a:p>
            <a:pPr algn="r">
              <a:defRPr/>
            </a:pPr>
            <a:endParaRPr lang="en-US"/>
          </a:p>
        </p:txBody>
      </p:sp>
      <p:sp>
        <p:nvSpPr>
          <p:cNvPr id="17" name="Up Arrow 16"/>
          <p:cNvSpPr/>
          <p:nvPr/>
        </p:nvSpPr>
        <p:spPr bwMode="auto">
          <a:xfrm>
            <a:off x="9471026" y="5872164"/>
            <a:ext cx="358775" cy="530225"/>
          </a:xfrm>
          <a:prstGeom prst="upArrow">
            <a:avLst/>
          </a:prstGeom>
          <a:solidFill>
            <a:schemeClr val="tx2">
              <a:lumMod val="10000"/>
            </a:schemeClr>
          </a:solidFill>
          <a:ln w="9525" cap="flat" cmpd="sng" algn="ctr">
            <a:solidFill>
              <a:schemeClr val="tx1"/>
            </a:solidFill>
            <a:prstDash val="solid"/>
            <a:round/>
            <a:headEnd type="none" w="med" len="med"/>
            <a:tailEnd type="none" w="med" len="med"/>
          </a:ln>
          <a:effectLst/>
        </p:spPr>
        <p:txBody>
          <a:bodyPr/>
          <a:lstStyle/>
          <a:p>
            <a:pPr algn="r">
              <a:defRPr/>
            </a:pPr>
            <a:endParaRPr lang="en-US"/>
          </a:p>
        </p:txBody>
      </p:sp>
    </p:spTree>
    <p:extLst>
      <p:ext uri="{BB962C8B-B14F-4D97-AF65-F5344CB8AC3E}">
        <p14:creationId xmlns:p14="http://schemas.microsoft.com/office/powerpoint/2010/main" val="10859828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44" y="40194"/>
            <a:ext cx="11491912" cy="677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5021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a:t>
            </a:r>
          </a:p>
        </p:txBody>
      </p:sp>
      <p:sp>
        <p:nvSpPr>
          <p:cNvPr id="17410" name="Content Placeholder 2"/>
          <p:cNvSpPr>
            <a:spLocks noGrp="1"/>
          </p:cNvSpPr>
          <p:nvPr>
            <p:ph type="body" idx="1"/>
          </p:nvPr>
        </p:nvSpPr>
        <p:spPr/>
        <p:txBody>
          <a:bodyPr/>
          <a:lstStyle/>
          <a:p>
            <a:r>
              <a:rPr lang="en-US" altLang="en-US" sz="2800" dirty="0"/>
              <a:t>How much Quality is enough?</a:t>
            </a:r>
          </a:p>
        </p:txBody>
      </p:sp>
      <p:pic>
        <p:nvPicPr>
          <p:cNvPr id="17411" name="Picture 2" descr="Image result for zero defect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46748" y="1312651"/>
            <a:ext cx="3824012" cy="189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2" name="Group 8"/>
          <p:cNvGrpSpPr>
            <a:grpSpLocks/>
          </p:cNvGrpSpPr>
          <p:nvPr/>
        </p:nvGrpSpPr>
        <p:grpSpPr bwMode="auto">
          <a:xfrm>
            <a:off x="4062413" y="2284414"/>
            <a:ext cx="4887912" cy="3375025"/>
            <a:chOff x="2538845" y="2283690"/>
            <a:chExt cx="4887191" cy="3375516"/>
          </a:xfrm>
        </p:grpSpPr>
        <mc:AlternateContent xmlns:mc="http://schemas.openxmlformats.org/markup-compatibility/2006" xmlns:a14="http://schemas.microsoft.com/office/drawing/2010/main">
          <mc:Choice Requires="a14">
            <p:sp>
              <p:nvSpPr>
                <p:cNvPr id="6" name="Rectangle 5"/>
                <p:cNvSpPr/>
                <p:nvPr/>
              </p:nvSpPr>
              <p:spPr bwMode="auto">
                <a:xfrm>
                  <a:off x="2538845" y="4535092"/>
                  <a:ext cx="2534863" cy="73511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a:defRPr/>
                  </a:pPr>
                  <a14:m>
                    <m:oMathPara xmlns:m="http://schemas.openxmlformats.org/officeDocument/2006/math">
                      <m:oMathParaPr>
                        <m:jc m:val="centerGroup"/>
                      </m:oMathParaPr>
                      <m:oMath xmlns:m="http://schemas.openxmlformats.org/officeDocument/2006/math">
                        <m:r>
                          <a:rPr lang="en-US" sz="4400" i="1" dirty="0" smtClean="0">
                            <a:solidFill>
                              <a:schemeClr val="tx2">
                                <a:lumMod val="10000"/>
                              </a:schemeClr>
                            </a:solidFill>
                            <a:latin typeface="Cambria Math" panose="02040503050406030204" pitchFamily="18" charset="0"/>
                          </a:rPr>
                          <m:t>𝑀𝑜𝑛𝑒𝑦</m:t>
                        </m:r>
                      </m:oMath>
                    </m:oMathPara>
                  </a14:m>
                  <a:endParaRPr lang="en-US" sz="4400" dirty="0">
                    <a:solidFill>
                      <a:schemeClr val="tx2">
                        <a:lumMod val="10000"/>
                      </a:schemeClr>
                    </a:solidFill>
                    <a:latin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bwMode="auto">
                <a:xfrm>
                  <a:off x="2538845" y="4535092"/>
                  <a:ext cx="2534863" cy="735119"/>
                </a:xfrm>
                <a:prstGeom prst="rect">
                  <a:avLst/>
                </a:prstGeom>
                <a:blipFill>
                  <a:blip r:embed="rId4"/>
                  <a:stretch>
                    <a:fillRect/>
                  </a:stretch>
                </a:blipFill>
                <a:ln>
                  <a:headEnd type="none" w="med" len="med"/>
                  <a:tailEnd type="none" w="med" len="me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bwMode="auto">
                <a:xfrm>
                  <a:off x="2538845" y="3480839"/>
                  <a:ext cx="2534863" cy="73511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a:defRPr/>
                  </a:pPr>
                  <a14:m>
                    <m:oMathPara xmlns:m="http://schemas.openxmlformats.org/officeDocument/2006/math">
                      <m:oMathParaPr>
                        <m:jc m:val="centerGroup"/>
                      </m:oMathParaPr>
                      <m:oMath xmlns:m="http://schemas.openxmlformats.org/officeDocument/2006/math">
                        <m:r>
                          <a:rPr lang="en-US" sz="4400" i="1" dirty="0" smtClean="0">
                            <a:solidFill>
                              <a:schemeClr val="tx2">
                                <a:lumMod val="10000"/>
                              </a:schemeClr>
                            </a:solidFill>
                            <a:latin typeface="Cambria Math" panose="02040503050406030204" pitchFamily="18" charset="0"/>
                          </a:rPr>
                          <m:t>𝐸𝑛𝑒𝑟𝑔𝑦</m:t>
                        </m:r>
                      </m:oMath>
                    </m:oMathPara>
                  </a14:m>
                  <a:endParaRPr lang="en-US" sz="4400" dirty="0">
                    <a:solidFill>
                      <a:schemeClr val="tx2">
                        <a:lumMod val="10000"/>
                      </a:schemeClr>
                    </a:solidFill>
                    <a:latin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bwMode="auto">
                <a:xfrm>
                  <a:off x="2538845" y="3480839"/>
                  <a:ext cx="2534863" cy="735119"/>
                </a:xfrm>
                <a:prstGeom prst="rect">
                  <a:avLst/>
                </a:prstGeom>
                <a:blipFill>
                  <a:blip r:embed="rId5"/>
                  <a:stretch>
                    <a:fillRect/>
                  </a:stretch>
                </a:blipFill>
                <a:ln>
                  <a:headEnd type="none" w="med" len="med"/>
                  <a:tailEnd type="none" w="med" len="me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bwMode="auto">
                <a:xfrm>
                  <a:off x="2538845" y="2432937"/>
                  <a:ext cx="2534863" cy="735119"/>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a:defRPr/>
                  </a:pPr>
                  <a14:m>
                    <m:oMathPara xmlns:m="http://schemas.openxmlformats.org/officeDocument/2006/math">
                      <m:oMathParaPr>
                        <m:jc m:val="centerGroup"/>
                      </m:oMathParaPr>
                      <m:oMath xmlns:m="http://schemas.openxmlformats.org/officeDocument/2006/math">
                        <m:r>
                          <a:rPr lang="en-US" sz="4400" i="1" dirty="0" smtClean="0">
                            <a:solidFill>
                              <a:schemeClr val="tx2">
                                <a:lumMod val="10000"/>
                              </a:schemeClr>
                            </a:solidFill>
                            <a:latin typeface="Cambria Math" panose="02040503050406030204" pitchFamily="18" charset="0"/>
                          </a:rPr>
                          <m:t>𝑇𝑖𝑚𝑒</m:t>
                        </m:r>
                      </m:oMath>
                    </m:oMathPara>
                  </a14:m>
                  <a:endParaRPr lang="en-US" sz="4400" dirty="0">
                    <a:solidFill>
                      <a:schemeClr val="tx2">
                        <a:lumMod val="10000"/>
                      </a:schemeClr>
                    </a:solidFill>
                    <a:latin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bwMode="auto">
                <a:xfrm>
                  <a:off x="2538845" y="2432937"/>
                  <a:ext cx="2534863" cy="735119"/>
                </a:xfrm>
                <a:prstGeom prst="rect">
                  <a:avLst/>
                </a:prstGeom>
                <a:blipFill>
                  <a:blip r:embed="rId6"/>
                  <a:stretch>
                    <a:fillRect/>
                  </a:stretch>
                </a:blipFill>
                <a:ln>
                  <a:headEnd type="none" w="med" len="med"/>
                  <a:tailEnd type="none" w="med" len="med"/>
                </a:ln>
                <a:extLst/>
              </p:spPr>
              <p:txBody>
                <a:bodyPr/>
                <a:lstStyle/>
                <a:p>
                  <a:r>
                    <a:rPr lang="en-US">
                      <a:noFill/>
                    </a:rPr>
                    <a:t> </a:t>
                  </a:r>
                </a:p>
              </p:txBody>
            </p:sp>
          </mc:Fallback>
        </mc:AlternateContent>
        <p:pic>
          <p:nvPicPr>
            <p:cNvPr id="17416" name="Picture 4" descr="Image result for time"/>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92280" y="2283690"/>
              <a:ext cx="1410525" cy="8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312598" y="3335174"/>
              <a:ext cx="2113438" cy="101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6" descr="Image result for money"/>
            <p:cNvPicPr>
              <a:picLocks noChangeAspect="1" noChangeArrowheads="1"/>
            </p:cNvPicPr>
            <p:nvPr/>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074227" y="4235259"/>
              <a:ext cx="2351809" cy="1423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87306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lIns="91425" tIns="91425" rIns="91425" bIns="91425" anchor="b" anchorCtr="0"/>
          <a:lstStyle/>
          <a:p>
            <a:pPr>
              <a:defRPr/>
            </a:pPr>
            <a:r>
              <a:rPr lang="en-US" altLang="en-US" dirty="0">
                <a:ea typeface="+mn-ea"/>
                <a:cs typeface="+mn-cs"/>
              </a:rPr>
              <a:t>Example 1 (Cont’d)</a:t>
            </a:r>
          </a:p>
        </p:txBody>
      </p:sp>
      <p:sp>
        <p:nvSpPr>
          <p:cNvPr id="104451" name="Text Placeholder 2"/>
          <p:cNvSpPr>
            <a:spLocks noGrp="1"/>
          </p:cNvSpPr>
          <p:nvPr>
            <p:ph type="body" idx="1"/>
          </p:nvPr>
        </p:nvSpPr>
        <p:spPr>
          <a:xfrm>
            <a:off x="609600" y="1462003"/>
            <a:ext cx="10972800" cy="4525963"/>
          </a:xfrm>
        </p:spPr>
        <p:txBody>
          <a:bodyPr lIns="91425" tIns="91425" rIns="91425" bIns="91425" anchor="t" anchorCtr="0"/>
          <a:lstStyle/>
          <a:p>
            <a:pPr marL="0" indent="0">
              <a:buSzPts val="2400"/>
              <a:buNone/>
            </a:pPr>
            <a:r>
              <a:rPr lang="en-US" altLang="en-US" sz="2400" dirty="0">
                <a:solidFill>
                  <a:srgbClr val="000000"/>
                </a:solidFill>
                <a:latin typeface="Arial (Body)"/>
              </a:rPr>
              <a:t>Compute the range for each sample and the control limits</a:t>
            </a:r>
          </a:p>
        </p:txBody>
      </p:sp>
      <p:pic>
        <p:nvPicPr>
          <p:cNvPr id="10445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0053" y="3429000"/>
            <a:ext cx="5128531" cy="302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04453" name="Object 4" descr="U C L sub R = D sub 4 R-bar = 2.282 times 0.0021 = 0.00479 inches. L C L sub R = D sub 3 R-bar = 0 times 0.0021 = 0 inches."/>
              <p:cNvSpPr txBox="1"/>
              <p:nvPr/>
            </p:nvSpPr>
            <p:spPr bwMode="auto">
              <a:xfrm>
                <a:off x="2747963" y="2028825"/>
                <a:ext cx="6343650" cy="10064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en-US" sz="2000" i="1" dirty="0" smtClean="0">
                          <a:solidFill>
                            <a:srgbClr val="000000"/>
                          </a:solidFill>
                          <a:latin typeface="Cambria Math" panose="02040503050406030204" pitchFamily="18" charset="0"/>
                        </a:rPr>
                        <m:t>𝑈𝐶</m:t>
                      </m:r>
                      <m:sSub>
                        <m:sSubPr>
                          <m:ctrlPr>
                            <a:rPr lang="en-US" sz="2000" b="0" i="1" dirty="0" smtClean="0">
                              <a:solidFill>
                                <a:srgbClr val="000000"/>
                              </a:solidFill>
                              <a:latin typeface="Cambria Math" panose="02040503050406030204" pitchFamily="18" charset="0"/>
                            </a:rPr>
                          </m:ctrlPr>
                        </m:sSubPr>
                        <m:e>
                          <m:r>
                            <a:rPr lang="en-US" sz="2000" i="1" dirty="0" smtClean="0">
                              <a:solidFill>
                                <a:srgbClr val="000000"/>
                              </a:solidFill>
                              <a:latin typeface="Cambria Math" panose="02040503050406030204" pitchFamily="18" charset="0"/>
                            </a:rPr>
                            <m:t>𝐿</m:t>
                          </m:r>
                        </m:e>
                        <m:sub>
                          <m:r>
                            <a:rPr lang="en-US" sz="2000" b="0" i="1" dirty="0" smtClean="0">
                              <a:solidFill>
                                <a:srgbClr val="000000"/>
                              </a:solidFill>
                              <a:latin typeface="Cambria Math" panose="02040503050406030204" pitchFamily="18" charset="0"/>
                            </a:rPr>
                            <m:t>𝑅</m:t>
                          </m:r>
                        </m:sub>
                      </m:sSub>
                      <m:r>
                        <a:rPr lang="en-US" sz="2000" i="1" dirty="0" smtClean="0">
                          <a:solidFill>
                            <a:srgbClr val="000000"/>
                          </a:solidFill>
                          <a:latin typeface="Cambria Math" panose="02040503050406030204" pitchFamily="18" charset="0"/>
                        </a:rPr>
                        <m:t> = </m:t>
                      </m:r>
                      <m:sSub>
                        <m:sSubPr>
                          <m:ctrlPr>
                            <a:rPr lang="en-US" sz="2000" i="1" dirty="0" smtClean="0">
                              <a:solidFill>
                                <a:srgbClr val="000000"/>
                              </a:solidFill>
                              <a:latin typeface="Cambria Math" panose="02040503050406030204" pitchFamily="18" charset="0"/>
                            </a:rPr>
                          </m:ctrlPr>
                        </m:sSubPr>
                        <m:e>
                          <m:r>
                            <a:rPr lang="en-US" sz="2000" i="1" dirty="0" smtClean="0">
                              <a:solidFill>
                                <a:srgbClr val="000000"/>
                              </a:solidFill>
                              <a:latin typeface="Cambria Math" panose="02040503050406030204" pitchFamily="18" charset="0"/>
                            </a:rPr>
                            <m:t>𝐷</m:t>
                          </m:r>
                        </m:e>
                        <m:sub>
                          <m:r>
                            <a:rPr lang="en-US" sz="2000" i="1" dirty="0">
                              <a:latin typeface="Cambria Math" panose="02040503050406030204" pitchFamily="18" charset="0"/>
                            </a:rPr>
                            <m:t>4</m:t>
                          </m:r>
                        </m:sub>
                      </m:sSub>
                      <m:acc>
                        <m:accPr>
                          <m:chr m:val="̅"/>
                          <m:ctrlPr>
                            <a:rPr lang="en-US" sz="2000" i="1" dirty="0" smtClean="0">
                              <a:solidFill>
                                <a:srgbClr val="000000"/>
                              </a:solidFill>
                              <a:latin typeface="Cambria Math" panose="02040503050406030204" pitchFamily="18" charset="0"/>
                            </a:rPr>
                          </m:ctrlPr>
                        </m:accPr>
                        <m:e>
                          <m:r>
                            <a:rPr lang="en-US" sz="2000" b="0" i="1" dirty="0" smtClean="0">
                              <a:solidFill>
                                <a:srgbClr val="000000"/>
                              </a:solidFill>
                              <a:latin typeface="Cambria Math" panose="02040503050406030204" pitchFamily="18" charset="0"/>
                            </a:rPr>
                            <m:t>𝑅</m:t>
                          </m:r>
                        </m:e>
                      </m:acc>
                      <m:r>
                        <a:rPr lang="en-US" sz="2000" i="1" dirty="0" smtClean="0">
                          <a:solidFill>
                            <a:srgbClr val="000000"/>
                          </a:solidFill>
                          <a:latin typeface="Cambria Math" panose="02040503050406030204" pitchFamily="18" charset="0"/>
                        </a:rPr>
                        <m:t> = 2.282</m:t>
                      </m:r>
                      <m:d>
                        <m:dPr>
                          <m:ctrlPr>
                            <a:rPr lang="en-US" sz="2000" i="1" dirty="0" smtClean="0">
                              <a:solidFill>
                                <a:srgbClr val="000000"/>
                              </a:solidFill>
                              <a:latin typeface="Cambria Math" panose="02040503050406030204" pitchFamily="18" charset="0"/>
                            </a:rPr>
                          </m:ctrlPr>
                        </m:dPr>
                        <m:e>
                          <m:r>
                            <a:rPr lang="en-US" sz="2000" i="1" dirty="0" smtClean="0">
                              <a:solidFill>
                                <a:srgbClr val="000000"/>
                              </a:solidFill>
                              <a:latin typeface="Cambria Math" panose="02040503050406030204" pitchFamily="18" charset="0"/>
                            </a:rPr>
                            <m:t>0.0021</m:t>
                          </m:r>
                        </m:e>
                      </m:d>
                      <m:r>
                        <a:rPr lang="en-US" sz="2000" i="1" dirty="0" smtClean="0">
                          <a:solidFill>
                            <a:srgbClr val="000000"/>
                          </a:solidFill>
                          <a:latin typeface="Cambria Math" panose="02040503050406030204" pitchFamily="18" charset="0"/>
                        </a:rPr>
                        <m:t>= 0.00479 </m:t>
                      </m:r>
                      <m:r>
                        <a:rPr lang="en-US" sz="2000" i="1" dirty="0" smtClean="0">
                          <a:solidFill>
                            <a:srgbClr val="000000"/>
                          </a:solidFill>
                          <a:latin typeface="Cambria Math" panose="02040503050406030204" pitchFamily="18" charset="0"/>
                        </a:rPr>
                        <m:t>𝑖𝑛</m:t>
                      </m:r>
                      <m:r>
                        <a:rPr lang="en-US" sz="2000" i="1" dirty="0" smtClean="0">
                          <a:solidFill>
                            <a:srgbClr val="000000"/>
                          </a:solidFill>
                          <a:latin typeface="Cambria Math" panose="02040503050406030204" pitchFamily="18" charset="0"/>
                        </a:rPr>
                        <m:t>.</m:t>
                      </m:r>
                    </m:oMath>
                  </m:oMathPara>
                </a14:m>
                <a:endParaRPr lang="en-US" sz="2000" i="1" dirty="0">
                  <a:solidFill>
                    <a:srgbClr val="000000"/>
                  </a:solidFill>
                  <a:latin typeface="Cambria Math" panose="02040503050406030204" pitchFamily="18" charset="0"/>
                </a:endParaRPr>
              </a:p>
              <a:p>
                <a:pPr/>
                <a:br>
                  <a:rPr lang="en-US" sz="2000"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000" i="1" dirty="0" smtClean="0">
                          <a:solidFill>
                            <a:srgbClr val="000000"/>
                          </a:solidFill>
                          <a:latin typeface="Cambria Math" panose="02040503050406030204" pitchFamily="18" charset="0"/>
                        </a:rPr>
                        <m:t>𝐿𝐶</m:t>
                      </m:r>
                      <m:sSub>
                        <m:sSubPr>
                          <m:ctrlPr>
                            <a:rPr lang="en-US" sz="2000" b="0" i="1" dirty="0" smtClean="0">
                              <a:solidFill>
                                <a:srgbClr val="000000"/>
                              </a:solidFill>
                              <a:latin typeface="Cambria Math" panose="02040503050406030204" pitchFamily="18" charset="0"/>
                            </a:rPr>
                          </m:ctrlPr>
                        </m:sSubPr>
                        <m:e>
                          <m:r>
                            <a:rPr lang="en-US" sz="2000" b="0" i="1" dirty="0" smtClean="0">
                              <a:solidFill>
                                <a:srgbClr val="000000"/>
                              </a:solidFill>
                              <a:latin typeface="Cambria Math" panose="02040503050406030204" pitchFamily="18" charset="0"/>
                            </a:rPr>
                            <m:t>𝐿</m:t>
                          </m:r>
                        </m:e>
                        <m:sub>
                          <m:r>
                            <a:rPr lang="en-US" sz="2000" b="0" i="1" dirty="0" smtClean="0">
                              <a:solidFill>
                                <a:srgbClr val="000000"/>
                              </a:solidFill>
                              <a:latin typeface="Cambria Math" panose="02040503050406030204" pitchFamily="18" charset="0"/>
                            </a:rPr>
                            <m:t>𝑅</m:t>
                          </m:r>
                        </m:sub>
                      </m:sSub>
                      <m:r>
                        <a:rPr lang="en-US" sz="2000" i="1" dirty="0" smtClean="0">
                          <a:solidFill>
                            <a:srgbClr val="000000"/>
                          </a:solidFill>
                          <a:latin typeface="Cambria Math" panose="02040503050406030204" pitchFamily="18" charset="0"/>
                        </a:rPr>
                        <m:t>= </m:t>
                      </m:r>
                      <m:sSub>
                        <m:sSubPr>
                          <m:ctrlPr>
                            <a:rPr lang="en-US" sz="2000" i="1" dirty="0" smtClean="0">
                              <a:solidFill>
                                <a:srgbClr val="000000"/>
                              </a:solidFill>
                              <a:latin typeface="Cambria Math" panose="02040503050406030204" pitchFamily="18" charset="0"/>
                            </a:rPr>
                          </m:ctrlPr>
                        </m:sSubPr>
                        <m:e>
                          <m:r>
                            <a:rPr lang="en-US" sz="2000" i="1" dirty="0" smtClean="0">
                              <a:solidFill>
                                <a:srgbClr val="000000"/>
                              </a:solidFill>
                              <a:latin typeface="Cambria Math" panose="02040503050406030204" pitchFamily="18" charset="0"/>
                            </a:rPr>
                            <m:t>𝐷</m:t>
                          </m:r>
                        </m:e>
                        <m:sub>
                          <m:r>
                            <a:rPr lang="en-US" sz="2000" i="1" dirty="0" smtClean="0">
                              <a:solidFill>
                                <a:srgbClr val="000000"/>
                              </a:solidFill>
                              <a:latin typeface="Cambria Math" panose="02040503050406030204" pitchFamily="18" charset="0"/>
                            </a:rPr>
                            <m:t>3</m:t>
                          </m:r>
                        </m:sub>
                      </m:sSub>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𝑅</m:t>
                          </m:r>
                        </m:e>
                      </m:acc>
                      <m:r>
                        <a:rPr lang="en-US" sz="2000" i="1" dirty="0" smtClean="0">
                          <a:solidFill>
                            <a:srgbClr val="000000"/>
                          </a:solidFill>
                          <a:latin typeface="Cambria Math" panose="02040503050406030204" pitchFamily="18" charset="0"/>
                        </a:rPr>
                        <m:t>= 0(0.0021) = 0 </m:t>
                      </m:r>
                      <m:r>
                        <a:rPr lang="en-US" sz="2000" i="1" dirty="0" smtClean="0">
                          <a:solidFill>
                            <a:srgbClr val="000000"/>
                          </a:solidFill>
                          <a:latin typeface="Cambria Math" panose="02040503050406030204" pitchFamily="18" charset="0"/>
                        </a:rPr>
                        <m:t>𝑖𝑛</m:t>
                      </m:r>
                      <m:r>
                        <a:rPr lang="en-US" sz="2000" i="1" dirty="0" smtClean="0">
                          <a:solidFill>
                            <a:srgbClr val="000000"/>
                          </a:solidFill>
                          <a:latin typeface="Cambria Math" panose="02040503050406030204" pitchFamily="18" charset="0"/>
                        </a:rPr>
                        <m:t>.</m:t>
                      </m:r>
                    </m:oMath>
                  </m:oMathPara>
                </a14:m>
                <a:endParaRPr lang="en-US" sz="2000" dirty="0"/>
              </a:p>
            </p:txBody>
          </p:sp>
        </mc:Choice>
        <mc:Fallback xmlns="">
          <p:sp>
            <p:nvSpPr>
              <p:cNvPr id="104453" name="Object 4" descr="U C L sub R = D sub 4 R-bar = 2.282 times 0.0021 = 0.00479 inches. L C L sub R = D sub 3 R-bar = 0 times 0.0021 = 0 inches."/>
              <p:cNvSpPr txBox="1">
                <a:spLocks noRot="1" noChangeAspect="1" noMove="1" noResize="1" noEditPoints="1" noAdjustHandles="1" noChangeArrowheads="1" noChangeShapeType="1" noTextEdit="1"/>
              </p:cNvSpPr>
              <p:nvPr/>
            </p:nvSpPr>
            <p:spPr bwMode="auto">
              <a:xfrm>
                <a:off x="2747963" y="2028825"/>
                <a:ext cx="6343650" cy="1006475"/>
              </a:xfrm>
              <a:prstGeom prst="rect">
                <a:avLst/>
              </a:prstGeom>
              <a:blipFill>
                <a:blip r:embed="rId3"/>
                <a:stretch>
                  <a:fillRect b="-72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54011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lIns="91425" tIns="91425" rIns="91425" bIns="91425" anchor="b" anchorCtr="0"/>
          <a:lstStyle/>
          <a:p>
            <a:pPr>
              <a:defRPr/>
            </a:pPr>
            <a:r>
              <a:rPr lang="en-US" altLang="en-US" dirty="0">
                <a:ea typeface="+mn-ea"/>
                <a:cs typeface="+mn-cs"/>
              </a:rPr>
              <a:t>Example 1 (Cont’d)</a:t>
            </a:r>
          </a:p>
        </p:txBody>
      </p:sp>
      <p:sp>
        <p:nvSpPr>
          <p:cNvPr id="105474" name="Content Placeholder 2"/>
          <p:cNvSpPr>
            <a:spLocks noGrp="1"/>
          </p:cNvSpPr>
          <p:nvPr>
            <p:ph type="body" idx="1"/>
          </p:nvPr>
        </p:nvSpPr>
        <p:spPr/>
        <p:txBody>
          <a:bodyPr lIns="91425" tIns="91425" rIns="91425" bIns="91425" anchor="t" anchorCtr="0"/>
          <a:lstStyle/>
          <a:p>
            <a:pPr marL="0" indent="0">
              <a:buSzPts val="2400"/>
              <a:buNone/>
            </a:pPr>
            <a:r>
              <a:rPr lang="en-US" altLang="en-US" sz="2000">
                <a:solidFill>
                  <a:srgbClr val="000000"/>
                </a:solidFill>
              </a:rPr>
              <a:t>Figure 3.9 Range Chart</a:t>
            </a:r>
          </a:p>
        </p:txBody>
      </p:sp>
      <p:sp>
        <p:nvSpPr>
          <p:cNvPr id="105477" name="Content Placeholder 3"/>
          <p:cNvSpPr>
            <a:spLocks noGrp="1"/>
          </p:cNvSpPr>
          <p:nvPr>
            <p:ph idx="4294967295"/>
          </p:nvPr>
        </p:nvSpPr>
        <p:spPr>
          <a:xfrm>
            <a:off x="3492229" y="5587859"/>
            <a:ext cx="8229600" cy="417512"/>
          </a:xfrm>
        </p:spPr>
        <p:txBody>
          <a:bodyPr lIns="91425" tIns="91425" rIns="91425" bIns="91425" anchor="t" anchorCtr="0"/>
          <a:lstStyle/>
          <a:p>
            <a:pPr marL="0" indent="0">
              <a:buSzPts val="2400"/>
              <a:buNone/>
            </a:pPr>
            <a:r>
              <a:rPr lang="en-US" altLang="en-US" sz="2000" dirty="0">
                <a:solidFill>
                  <a:srgbClr val="000000"/>
                </a:solidFill>
                <a:latin typeface="Arial (Body)"/>
              </a:rPr>
              <a:t>Process variability is in Statistical Control.</a:t>
            </a:r>
          </a:p>
        </p:txBody>
      </p:sp>
      <p:pic>
        <p:nvPicPr>
          <p:cNvPr id="105475" name="Picture 5" descr="The R chart plots range versus sample number, with L C L sub R = 0, R-bar = 0.0021, and U C L sub R = 0.00479. The plot is a series of end-to-end line segments with the following endpoints: (1, 0.0018), (2, 0.0021), (3, 0.0017), (4, 0.0027), and (5, 0.0022). All values estimat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8199" y="2196307"/>
            <a:ext cx="685323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3689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5920" y="0"/>
            <a:ext cx="11582400" cy="6831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0761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lIns="91425" tIns="91425" rIns="91425" bIns="91425" anchor="b" anchorCtr="0"/>
          <a:lstStyle/>
          <a:p>
            <a:pPr>
              <a:defRPr/>
            </a:pPr>
            <a:r>
              <a:rPr lang="en-US" altLang="en-US" dirty="0">
                <a:ea typeface="+mn-ea"/>
                <a:cs typeface="+mn-cs"/>
              </a:rPr>
              <a:t>Example 1 (Cont’d)</a:t>
            </a:r>
          </a:p>
        </p:txBody>
      </p:sp>
      <p:sp>
        <p:nvSpPr>
          <p:cNvPr id="106498" name="Text Placeholder 2"/>
          <p:cNvSpPr>
            <a:spLocks noGrp="1"/>
          </p:cNvSpPr>
          <p:nvPr>
            <p:ph type="body" idx="1"/>
          </p:nvPr>
        </p:nvSpPr>
        <p:spPr/>
        <p:txBody>
          <a:bodyPr lIns="91425" tIns="91425" rIns="91425" bIns="91425" anchor="t" anchorCtr="0"/>
          <a:lstStyle/>
          <a:p>
            <a:pPr marL="0" indent="0">
              <a:buSzPts val="2400"/>
              <a:buNone/>
            </a:pPr>
            <a:r>
              <a:rPr lang="en-US" altLang="en-US" sz="2400" dirty="0">
                <a:solidFill>
                  <a:srgbClr val="000000"/>
                </a:solidFill>
                <a:latin typeface="Arial (Body)"/>
              </a:rPr>
              <a:t>Compute the mean for each sample and the control limits.</a:t>
            </a:r>
          </a:p>
        </p:txBody>
      </p:sp>
      <mc:AlternateContent xmlns:mc="http://schemas.openxmlformats.org/markup-compatibility/2006" xmlns:a14="http://schemas.microsoft.com/office/drawing/2010/main">
        <mc:Choice Requires="a14">
          <p:sp>
            <p:nvSpPr>
              <p:cNvPr id="106499" name="Object 4" descr="U C L sub x-bar = X double bar + Ay sub 2 R-bar = 0.5027 + 0.729 times 0.0021 = 0.5042 inches. L C L sub x-bar = X double bar minus Ay sub 2 R-bar = 0.5027 minus 0.729 times 0.0021 = 0.5012 inches"/>
              <p:cNvSpPr txBox="1"/>
              <p:nvPr/>
            </p:nvSpPr>
            <p:spPr bwMode="auto">
              <a:xfrm>
                <a:off x="2128837" y="2240337"/>
                <a:ext cx="7008813" cy="1168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en-US" sz="2000" i="1" dirty="0" smtClean="0">
                          <a:solidFill>
                            <a:srgbClr val="000000"/>
                          </a:solidFill>
                          <a:latin typeface="Cambria Math" panose="02040503050406030204" pitchFamily="18" charset="0"/>
                        </a:rPr>
                        <m:t>𝑈𝐶</m:t>
                      </m:r>
                      <m:sSub>
                        <m:sSubPr>
                          <m:ctrlPr>
                            <a:rPr lang="en-US" sz="2000" i="1" dirty="0" smtClean="0">
                              <a:solidFill>
                                <a:srgbClr val="000000"/>
                              </a:solidFill>
                              <a:latin typeface="Cambria Math" panose="02040503050406030204" pitchFamily="18" charset="0"/>
                            </a:rPr>
                          </m:ctrlPr>
                        </m:sSubPr>
                        <m:e>
                          <m:r>
                            <a:rPr lang="en-US" sz="2000" i="1" dirty="0" smtClean="0">
                              <a:solidFill>
                                <a:srgbClr val="000000"/>
                              </a:solidFill>
                              <a:latin typeface="Cambria Math" panose="02040503050406030204" pitchFamily="18" charset="0"/>
                            </a:rPr>
                            <m:t>𝐿</m:t>
                          </m:r>
                        </m:e>
                        <m:sub>
                          <m:acc>
                            <m:accPr>
                              <m:chr m:val="̅"/>
                              <m:ctrlPr>
                                <a:rPr lang="en-US" sz="2000" i="1" dirty="0" smtClean="0">
                                  <a:solidFill>
                                    <a:srgbClr val="000000"/>
                                  </a:solidFill>
                                  <a:latin typeface="Cambria Math" panose="02040503050406030204" pitchFamily="18" charset="0"/>
                                </a:rPr>
                              </m:ctrlPr>
                            </m:accPr>
                            <m:e>
                              <m:r>
                                <a:rPr lang="en-US" sz="2000" b="0" i="1" dirty="0" smtClean="0">
                                  <a:solidFill>
                                    <a:srgbClr val="000000"/>
                                  </a:solidFill>
                                  <a:latin typeface="Cambria Math" panose="02040503050406030204" pitchFamily="18" charset="0"/>
                                </a:rPr>
                                <m:t>𝑥</m:t>
                              </m:r>
                            </m:e>
                          </m:acc>
                        </m:sub>
                      </m:sSub>
                      <m:r>
                        <a:rPr lang="en-US" sz="2000" i="1" dirty="0" smtClean="0">
                          <a:solidFill>
                            <a:srgbClr val="000000"/>
                          </a:solidFill>
                          <a:latin typeface="Cambria Math" panose="02040503050406030204" pitchFamily="18" charset="0"/>
                        </a:rPr>
                        <m:t>= </m:t>
                      </m:r>
                      <m:acc>
                        <m:accPr>
                          <m:chr m:val="̿"/>
                          <m:ctrlPr>
                            <a:rPr lang="en-US" sz="2000" i="1" dirty="0" smtClean="0">
                              <a:solidFill>
                                <a:srgbClr val="000000"/>
                              </a:solidFill>
                              <a:latin typeface="Cambria Math" panose="02040503050406030204" pitchFamily="18" charset="0"/>
                            </a:rPr>
                          </m:ctrlPr>
                        </m:accPr>
                        <m:e>
                          <m:r>
                            <a:rPr lang="en-US" sz="2000" i="1" dirty="0">
                              <a:latin typeface="Cambria Math" panose="02040503050406030204" pitchFamily="18" charset="0"/>
                            </a:rPr>
                            <m:t>𝑥</m:t>
                          </m:r>
                        </m:e>
                      </m:acc>
                      <m:r>
                        <a:rPr lang="en-US" sz="2000" i="1" dirty="0" smtClean="0">
                          <a:solidFill>
                            <a:srgbClr val="000000"/>
                          </a:solidFill>
                          <a:latin typeface="Cambria Math" panose="02040503050406030204" pitchFamily="18" charset="0"/>
                        </a:rPr>
                        <m:t> + </m:t>
                      </m:r>
                      <m:sSub>
                        <m:sSubPr>
                          <m:ctrlPr>
                            <a:rPr lang="en-US" sz="2000" i="1" dirty="0" smtClean="0">
                              <a:solidFill>
                                <a:srgbClr val="000000"/>
                              </a:solidFill>
                              <a:latin typeface="Cambria Math" panose="02040503050406030204" pitchFamily="18" charset="0"/>
                            </a:rPr>
                          </m:ctrlPr>
                        </m:sSubPr>
                        <m:e>
                          <m:r>
                            <a:rPr lang="en-US" sz="2000" i="1" dirty="0" smtClean="0">
                              <a:solidFill>
                                <a:srgbClr val="000000"/>
                              </a:solidFill>
                              <a:latin typeface="Cambria Math" panose="02040503050406030204" pitchFamily="18" charset="0"/>
                            </a:rPr>
                            <m:t>𝐴</m:t>
                          </m:r>
                        </m:e>
                        <m:sub>
                          <m:r>
                            <a:rPr lang="en-US" sz="2000" i="1" dirty="0" smtClean="0">
                              <a:solidFill>
                                <a:srgbClr val="000000"/>
                              </a:solidFill>
                              <a:latin typeface="Cambria Math" panose="02040503050406030204" pitchFamily="18" charset="0"/>
                            </a:rPr>
                            <m:t>2</m:t>
                          </m:r>
                        </m:sub>
                      </m:sSub>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𝑅</m:t>
                          </m:r>
                        </m:e>
                      </m:acc>
                      <m:r>
                        <a:rPr lang="en-US" sz="2000" i="1" dirty="0" smtClean="0">
                          <a:solidFill>
                            <a:srgbClr val="000000"/>
                          </a:solidFill>
                          <a:latin typeface="Cambria Math" panose="02040503050406030204" pitchFamily="18" charset="0"/>
                        </a:rPr>
                        <m:t>= 0.5027 + 0.729(0.0021) = 0.5042 </m:t>
                      </m:r>
                      <m:r>
                        <a:rPr lang="en-US" sz="2000" i="1" dirty="0" smtClean="0">
                          <a:solidFill>
                            <a:srgbClr val="000000"/>
                          </a:solidFill>
                          <a:latin typeface="Cambria Math" panose="02040503050406030204" pitchFamily="18" charset="0"/>
                        </a:rPr>
                        <m:t>𝑖𝑛</m:t>
                      </m:r>
                      <m:r>
                        <a:rPr lang="en-US" sz="2000" i="1" dirty="0" smtClean="0">
                          <a:solidFill>
                            <a:srgbClr val="000000"/>
                          </a:solidFill>
                          <a:latin typeface="Cambria Math" panose="02040503050406030204" pitchFamily="18" charset="0"/>
                        </a:rPr>
                        <m:t>.</m:t>
                      </m:r>
                    </m:oMath>
                  </m:oMathPara>
                </a14:m>
                <a:br>
                  <a:rPr lang="en-US" sz="2000" i="1" dirty="0">
                    <a:solidFill>
                      <a:srgbClr val="000000"/>
                    </a:solidFill>
                    <a:latin typeface="Cambria Math" panose="02040503050406030204" pitchFamily="18" charset="0"/>
                  </a:rPr>
                </a:br>
                <a:br>
                  <a:rPr lang="en-US" sz="2000"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000" i="1" dirty="0" smtClean="0">
                          <a:solidFill>
                            <a:srgbClr val="000000"/>
                          </a:solidFill>
                          <a:latin typeface="Cambria Math" panose="02040503050406030204" pitchFamily="18" charset="0"/>
                        </a:rPr>
                        <m:t>𝐿𝐶</m:t>
                      </m:r>
                      <m:sSub>
                        <m:sSubPr>
                          <m:ctrlPr>
                            <a:rPr lang="en-US" sz="2000" b="0" i="1" dirty="0" smtClean="0">
                              <a:solidFill>
                                <a:srgbClr val="000000"/>
                              </a:solidFill>
                              <a:latin typeface="Cambria Math" panose="02040503050406030204" pitchFamily="18" charset="0"/>
                            </a:rPr>
                          </m:ctrlPr>
                        </m:sSubPr>
                        <m:e>
                          <m:r>
                            <a:rPr lang="en-US" sz="2000" i="1" dirty="0" smtClean="0">
                              <a:solidFill>
                                <a:srgbClr val="000000"/>
                              </a:solidFill>
                              <a:latin typeface="Cambria Math" panose="02040503050406030204" pitchFamily="18" charset="0"/>
                            </a:rPr>
                            <m:t>𝐿</m:t>
                          </m:r>
                        </m:e>
                        <m:sub>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sub>
                      </m:sSub>
                      <m:r>
                        <a:rPr lang="en-US" sz="2000" i="1" dirty="0" smtClean="0">
                          <a:solidFill>
                            <a:srgbClr val="000000"/>
                          </a:solidFill>
                          <a:latin typeface="Cambria Math" panose="02040503050406030204" pitchFamily="18" charset="0"/>
                        </a:rPr>
                        <m:t>=</m:t>
                      </m:r>
                      <m:r>
                        <a:rPr lang="en-US" sz="2000" b="0" i="1" dirty="0" smtClean="0">
                          <a:solidFill>
                            <a:srgbClr val="000000"/>
                          </a:solidFill>
                          <a:latin typeface="Cambria Math" panose="02040503050406030204" pitchFamily="18" charset="0"/>
                        </a:rPr>
                        <m:t> </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𝑥</m:t>
                          </m:r>
                        </m:e>
                      </m:acc>
                      <m:r>
                        <a:rPr lang="en-US" sz="2000" i="1" dirty="0" smtClean="0">
                          <a:solidFill>
                            <a:srgbClr val="000000"/>
                          </a:solidFill>
                          <a:latin typeface="Cambria Math" panose="02040503050406030204" pitchFamily="18" charset="0"/>
                        </a:rPr>
                        <m:t>−</m:t>
                      </m:r>
                      <m:sSub>
                        <m:sSubPr>
                          <m:ctrlPr>
                            <a:rPr lang="en-US" sz="2000" i="1" dirty="0" smtClean="0">
                              <a:solidFill>
                                <a:srgbClr val="000000"/>
                              </a:solidFill>
                              <a:latin typeface="Cambria Math" panose="02040503050406030204" pitchFamily="18" charset="0"/>
                            </a:rPr>
                          </m:ctrlPr>
                        </m:sSubPr>
                        <m:e>
                          <m:r>
                            <a:rPr lang="en-US" sz="2000" i="1" dirty="0" smtClean="0">
                              <a:solidFill>
                                <a:srgbClr val="000000"/>
                              </a:solidFill>
                              <a:latin typeface="Cambria Math" panose="02040503050406030204" pitchFamily="18" charset="0"/>
                            </a:rPr>
                            <m:t>𝐴</m:t>
                          </m:r>
                        </m:e>
                        <m:sub>
                          <m:r>
                            <a:rPr lang="en-US" sz="2000" i="1" dirty="0" smtClean="0">
                              <a:solidFill>
                                <a:srgbClr val="000000"/>
                              </a:solidFill>
                              <a:latin typeface="Cambria Math" panose="02040503050406030204" pitchFamily="18" charset="0"/>
                            </a:rPr>
                            <m:t>2</m:t>
                          </m:r>
                        </m:sub>
                      </m:sSub>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𝑅</m:t>
                          </m:r>
                        </m:e>
                      </m:acc>
                      <m:r>
                        <a:rPr lang="en-US" sz="2000" i="1" dirty="0" smtClean="0">
                          <a:solidFill>
                            <a:srgbClr val="000000"/>
                          </a:solidFill>
                          <a:latin typeface="Cambria Math" panose="02040503050406030204" pitchFamily="18" charset="0"/>
                        </a:rPr>
                        <m:t>= 0.5027 − 0.729(0.0021) = 0.5012 </m:t>
                      </m:r>
                      <m:r>
                        <a:rPr lang="en-US" sz="2000" i="1" dirty="0" smtClean="0">
                          <a:solidFill>
                            <a:srgbClr val="000000"/>
                          </a:solidFill>
                          <a:latin typeface="Cambria Math" panose="02040503050406030204" pitchFamily="18" charset="0"/>
                        </a:rPr>
                        <m:t>𝑖𝑛</m:t>
                      </m:r>
                      <m:r>
                        <a:rPr lang="en-US" sz="2000" i="1" dirty="0" smtClean="0">
                          <a:solidFill>
                            <a:srgbClr val="000000"/>
                          </a:solidFill>
                          <a:latin typeface="Cambria Math" panose="02040503050406030204" pitchFamily="18" charset="0"/>
                        </a:rPr>
                        <m:t>.</m:t>
                      </m:r>
                    </m:oMath>
                  </m:oMathPara>
                </a14:m>
                <a:endParaRPr lang="en-US" sz="2000" i="1" dirty="0"/>
              </a:p>
            </p:txBody>
          </p:sp>
        </mc:Choice>
        <mc:Fallback xmlns="">
          <p:sp>
            <p:nvSpPr>
              <p:cNvPr id="106499" name="Object 4" descr="U C L sub x-bar = X double bar + Ay sub 2 R-bar = 0.5027 + 0.729 times 0.0021 = 0.5042 inches. L C L sub x-bar = X double bar minus Ay sub 2 R-bar = 0.5027 minus 0.729 times 0.0021 = 0.5012 inches"/>
              <p:cNvSpPr txBox="1">
                <a:spLocks noRot="1" noChangeAspect="1" noMove="1" noResize="1" noEditPoints="1" noAdjustHandles="1" noChangeArrowheads="1" noChangeShapeType="1" noTextEdit="1"/>
              </p:cNvSpPr>
              <p:nvPr/>
            </p:nvSpPr>
            <p:spPr bwMode="auto">
              <a:xfrm>
                <a:off x="2128837" y="2240337"/>
                <a:ext cx="7008813" cy="1168400"/>
              </a:xfrm>
              <a:prstGeom prst="rect">
                <a:avLst/>
              </a:prstGeom>
              <a:blipFill>
                <a:blip r:embed="rId2"/>
                <a:stretch>
                  <a:fillRect/>
                </a:stretch>
              </a:blipFill>
              <a:ln>
                <a:noFill/>
              </a:ln>
            </p:spPr>
            <p:txBody>
              <a:bodyPr/>
              <a:lstStyle/>
              <a:p>
                <a:r>
                  <a:rPr lang="en-US">
                    <a:noFill/>
                  </a:rPr>
                  <a:t> </a:t>
                </a:r>
              </a:p>
            </p:txBody>
          </p:sp>
        </mc:Fallback>
      </mc:AlternateContent>
      <p:pic>
        <p:nvPicPr>
          <p:cNvPr id="10650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89288" y="3530814"/>
            <a:ext cx="4887912"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1454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lIns="91425" tIns="91425" rIns="91425" bIns="91425" anchor="b" anchorCtr="0"/>
          <a:lstStyle/>
          <a:p>
            <a:pPr>
              <a:defRPr/>
            </a:pPr>
            <a:r>
              <a:rPr lang="en-US" altLang="en-US" dirty="0">
                <a:ea typeface="+mn-ea"/>
                <a:cs typeface="+mn-cs"/>
              </a:rPr>
              <a:t>Example 1 (Cont’d)</a:t>
            </a:r>
          </a:p>
        </p:txBody>
      </p:sp>
      <p:sp>
        <p:nvSpPr>
          <p:cNvPr id="107525" name="Content Placeholder 3"/>
          <p:cNvSpPr>
            <a:spLocks noGrp="1"/>
          </p:cNvSpPr>
          <p:nvPr>
            <p:ph idx="4294967295"/>
          </p:nvPr>
        </p:nvSpPr>
        <p:spPr>
          <a:xfrm>
            <a:off x="2957209" y="5651714"/>
            <a:ext cx="8229600" cy="417512"/>
          </a:xfrm>
        </p:spPr>
        <p:txBody>
          <a:bodyPr lIns="91425" tIns="91425" rIns="91425" bIns="91425" anchor="t" anchorCtr="0"/>
          <a:lstStyle/>
          <a:p>
            <a:pPr marL="0" indent="0">
              <a:buSzPts val="2400"/>
              <a:buNone/>
            </a:pPr>
            <a:r>
              <a:rPr lang="en-US" altLang="en-US" sz="2000" dirty="0">
                <a:solidFill>
                  <a:srgbClr val="000000"/>
                </a:solidFill>
                <a:latin typeface="Arial (Body)"/>
              </a:rPr>
              <a:t>Process average is NOT in statistical control.</a:t>
            </a:r>
          </a:p>
        </p:txBody>
      </p:sp>
      <p:pic>
        <p:nvPicPr>
          <p:cNvPr id="107524" name="Picture 5" descr="The c-bar chart plots average versus sample number, with L C L sub x0br = 0.5012, double bar = 0.5027, and U C L sub x-bar = 0.5042. The plot is a series of end-to-end line segments with the following endpoints: (1, 0.5018), (2, 0.5027), (3, 0.5025), (4, 0.502), (5, 0.5045). All values estimat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976439"/>
            <a:ext cx="6969125"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7" name="Picture 11" descr="Image result for 3d people question"/>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27028" y="2218638"/>
            <a:ext cx="3449638"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0423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849046810"/>
              </p:ext>
            </p:extLst>
          </p:nvPr>
        </p:nvGraphicFramePr>
        <p:xfrm>
          <a:off x="1828801" y="1581152"/>
          <a:ext cx="8366125" cy="3024186"/>
        </p:xfrm>
        <a:graphic>
          <a:graphicData uri="http://schemas.openxmlformats.org/drawingml/2006/table">
            <a:tbl>
              <a:tblPr firstRow="1" bandRow="1">
                <a:tableStyleId>{3B4B98B0-60AC-42C2-AFA5-B58CD77FA1E5}</a:tableStyleId>
              </a:tblPr>
              <a:tblGrid>
                <a:gridCol w="1000710">
                  <a:extLst>
                    <a:ext uri="{9D8B030D-6E8A-4147-A177-3AD203B41FA5}">
                      <a16:colId xmlns:a16="http://schemas.microsoft.com/office/drawing/2014/main" val="20000"/>
                    </a:ext>
                  </a:extLst>
                </a:gridCol>
                <a:gridCol w="1420718">
                  <a:extLst>
                    <a:ext uri="{9D8B030D-6E8A-4147-A177-3AD203B41FA5}">
                      <a16:colId xmlns:a16="http://schemas.microsoft.com/office/drawing/2014/main" val="20001"/>
                    </a:ext>
                  </a:extLst>
                </a:gridCol>
                <a:gridCol w="1448067">
                  <a:extLst>
                    <a:ext uri="{9D8B030D-6E8A-4147-A177-3AD203B41FA5}">
                      <a16:colId xmlns:a16="http://schemas.microsoft.com/office/drawing/2014/main" val="20002"/>
                    </a:ext>
                  </a:extLst>
                </a:gridCol>
                <a:gridCol w="1371853">
                  <a:extLst>
                    <a:ext uri="{9D8B030D-6E8A-4147-A177-3AD203B41FA5}">
                      <a16:colId xmlns:a16="http://schemas.microsoft.com/office/drawing/2014/main" val="20003"/>
                    </a:ext>
                  </a:extLst>
                </a:gridCol>
                <a:gridCol w="1448067">
                  <a:extLst>
                    <a:ext uri="{9D8B030D-6E8A-4147-A177-3AD203B41FA5}">
                      <a16:colId xmlns:a16="http://schemas.microsoft.com/office/drawing/2014/main" val="20004"/>
                    </a:ext>
                  </a:extLst>
                </a:gridCol>
                <a:gridCol w="814801">
                  <a:extLst>
                    <a:ext uri="{9D8B030D-6E8A-4147-A177-3AD203B41FA5}">
                      <a16:colId xmlns:a16="http://schemas.microsoft.com/office/drawing/2014/main" val="20005"/>
                    </a:ext>
                  </a:extLst>
                </a:gridCol>
                <a:gridCol w="861909">
                  <a:extLst>
                    <a:ext uri="{9D8B030D-6E8A-4147-A177-3AD203B41FA5}">
                      <a16:colId xmlns:a16="http://schemas.microsoft.com/office/drawing/2014/main" val="20006"/>
                    </a:ext>
                  </a:extLst>
                </a:gridCol>
              </a:tblGrid>
              <a:tr h="731743">
                <a:tc>
                  <a:txBody>
                    <a:bodyPr/>
                    <a:lstStyle/>
                    <a:p>
                      <a:pPr algn="ctr"/>
                      <a:r>
                        <a:rPr lang="en-US" sz="1400" b="1" i="0" u="none" strike="noStrike" kern="1200" baseline="0" dirty="0">
                          <a:solidFill>
                            <a:srgbClr val="000000"/>
                          </a:solidFill>
                          <a:latin typeface="+mn-lt"/>
                          <a:ea typeface="+mn-ea"/>
                          <a:cs typeface="+mn-cs"/>
                        </a:rPr>
                        <a:t>Sample</a:t>
                      </a:r>
                    </a:p>
                    <a:p>
                      <a:pPr algn="ctr"/>
                      <a:r>
                        <a:rPr lang="en-US" sz="1400" b="1" i="0" u="none" strike="noStrike" kern="1200" baseline="0" dirty="0">
                          <a:solidFill>
                            <a:srgbClr val="000000"/>
                          </a:solidFill>
                          <a:latin typeface="+mn-lt"/>
                          <a:ea typeface="+mn-ea"/>
                          <a:cs typeface="+mn-cs"/>
                        </a:rPr>
                        <a:t>Number</a:t>
                      </a:r>
                      <a:endParaRPr lang="en-US" sz="1400" b="1"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i="0" u="none" strike="noStrike" kern="1200" baseline="0" dirty="0">
                          <a:solidFill>
                            <a:srgbClr val="000000"/>
                          </a:solidFill>
                          <a:latin typeface="+mn-lt"/>
                          <a:ea typeface="+mn-ea"/>
                          <a:cs typeface="+mn-cs"/>
                        </a:rPr>
                        <a:t>Observation </a:t>
                      </a:r>
                    </a:p>
                    <a:p>
                      <a:pPr algn="ctr"/>
                      <a:r>
                        <a:rPr lang="en-US" sz="1400" b="1" i="0" u="none" strike="noStrike" kern="1200" baseline="0" dirty="0">
                          <a:solidFill>
                            <a:srgbClr val="000000"/>
                          </a:solidFill>
                          <a:latin typeface="+mn-lt"/>
                          <a:ea typeface="+mn-ea"/>
                          <a:cs typeface="+mn-cs"/>
                        </a:rPr>
                        <a:t>1</a:t>
                      </a:r>
                      <a:endParaRPr lang="en-US" sz="1400" b="1"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i="0" u="none" strike="noStrike" kern="1200" baseline="0" dirty="0">
                          <a:solidFill>
                            <a:srgbClr val="000000"/>
                          </a:solidFill>
                          <a:latin typeface="+mn-lt"/>
                          <a:ea typeface="+mn-ea"/>
                          <a:cs typeface="+mn-cs"/>
                        </a:rPr>
                        <a:t>Observation </a:t>
                      </a:r>
                    </a:p>
                    <a:p>
                      <a:pPr algn="ctr"/>
                      <a:r>
                        <a:rPr lang="en-US" sz="1400" b="1" i="0" u="none" strike="noStrike" kern="1200" baseline="0" dirty="0">
                          <a:solidFill>
                            <a:srgbClr val="000000"/>
                          </a:solidFill>
                          <a:latin typeface="+mn-lt"/>
                          <a:ea typeface="+mn-ea"/>
                          <a:cs typeface="+mn-cs"/>
                        </a:rPr>
                        <a:t>2</a:t>
                      </a:r>
                      <a:endParaRPr lang="en-US" sz="1400" b="1"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i="0" u="none" strike="noStrike" kern="1200" baseline="0" dirty="0">
                          <a:solidFill>
                            <a:srgbClr val="000000"/>
                          </a:solidFill>
                          <a:latin typeface="+mn-lt"/>
                          <a:ea typeface="+mn-ea"/>
                          <a:cs typeface="+mn-cs"/>
                        </a:rPr>
                        <a:t>Observation </a:t>
                      </a:r>
                    </a:p>
                    <a:p>
                      <a:pPr algn="ctr"/>
                      <a:r>
                        <a:rPr lang="en-US" sz="1400" b="1" i="0" u="none" strike="noStrike" kern="1200" baseline="0" dirty="0">
                          <a:solidFill>
                            <a:srgbClr val="000000"/>
                          </a:solidFill>
                          <a:latin typeface="+mn-lt"/>
                          <a:ea typeface="+mn-ea"/>
                          <a:cs typeface="+mn-cs"/>
                        </a:rPr>
                        <a:t>3</a:t>
                      </a:r>
                      <a:endParaRPr lang="en-US" sz="1400" b="1"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i="0" u="none" strike="noStrike" kern="1200" baseline="0" dirty="0">
                          <a:solidFill>
                            <a:srgbClr val="000000"/>
                          </a:solidFill>
                          <a:latin typeface="+mn-lt"/>
                          <a:ea typeface="+mn-ea"/>
                          <a:cs typeface="+mn-cs"/>
                        </a:rPr>
                        <a:t>Observation </a:t>
                      </a:r>
                    </a:p>
                    <a:p>
                      <a:pPr algn="ctr"/>
                      <a:r>
                        <a:rPr lang="en-US" sz="1400" b="1" i="0" u="none" strike="noStrike" kern="1200" baseline="0" dirty="0">
                          <a:solidFill>
                            <a:srgbClr val="000000"/>
                          </a:solidFill>
                          <a:latin typeface="+mn-lt"/>
                          <a:ea typeface="+mn-ea"/>
                          <a:cs typeface="+mn-cs"/>
                        </a:rPr>
                        <a:t>4</a:t>
                      </a:r>
                      <a:endParaRPr lang="en-US" sz="1400" b="1"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i="1" dirty="0">
                          <a:solidFill>
                            <a:srgbClr val="000000"/>
                          </a:solidFill>
                        </a:rPr>
                        <a:t>R</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dirty="0">
                          <a:solidFill>
                            <a:srgbClr val="000000"/>
                          </a:solidFill>
                        </a:rPr>
                        <a:t>x-bar</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354825">
                <a:tc>
                  <a:txBody>
                    <a:bodyPr/>
                    <a:lstStyle/>
                    <a:p>
                      <a:pPr algn="ctr"/>
                      <a:r>
                        <a:rPr lang="en-US" sz="1400" dirty="0">
                          <a:solidFill>
                            <a:srgbClr val="000000"/>
                          </a:solidFill>
                        </a:rPr>
                        <a:t>1</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0.5014</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0.5022</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0.5009</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0.5027</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0.0018</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0.5018</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54825">
                <a:tc>
                  <a:txBody>
                    <a:bodyPr/>
                    <a:lstStyle/>
                    <a:p>
                      <a:pPr algn="ctr"/>
                      <a:r>
                        <a:rPr lang="en-US" sz="1400" dirty="0">
                          <a:solidFill>
                            <a:srgbClr val="000000"/>
                          </a:solidFill>
                        </a:rPr>
                        <a:t>2</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0.5021</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0.5041</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0.5024</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0.5020</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0.0021</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0.5027</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54825">
                <a:tc>
                  <a:txBody>
                    <a:bodyPr/>
                    <a:lstStyle/>
                    <a:p>
                      <a:pPr algn="ctr"/>
                      <a:r>
                        <a:rPr lang="en-US" sz="1400" dirty="0">
                          <a:solidFill>
                            <a:srgbClr val="000000"/>
                          </a:solidFill>
                        </a:rPr>
                        <a:t>3</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0.5018</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0.5026</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0.5035</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0.5023</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0.0017</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0.5026</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54825">
                <a:tc>
                  <a:txBody>
                    <a:bodyPr/>
                    <a:lstStyle/>
                    <a:p>
                      <a:pPr algn="ctr"/>
                      <a:r>
                        <a:rPr lang="en-US" sz="1400" dirty="0">
                          <a:solidFill>
                            <a:srgbClr val="000000"/>
                          </a:solidFill>
                        </a:rPr>
                        <a:t>4</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0.5008</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0.5034</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0.5024</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0.5015</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0.0026</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0.5020</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54825">
                <a:tc>
                  <a:txBody>
                    <a:bodyPr/>
                    <a:lstStyle/>
                    <a:p>
                      <a:pPr algn="ctr"/>
                      <a:r>
                        <a:rPr lang="en-US" sz="1400" dirty="0">
                          <a:solidFill>
                            <a:srgbClr val="FF0000"/>
                          </a:solidFill>
                        </a:rPr>
                        <a:t>5</a:t>
                      </a: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400" b="0" i="0" u="none" strike="noStrike" kern="1200" baseline="0" dirty="0">
                          <a:solidFill>
                            <a:srgbClr val="FF0000"/>
                          </a:solidFill>
                          <a:latin typeface="+mn-lt"/>
                          <a:ea typeface="+mn-ea"/>
                          <a:cs typeface="+mn-cs"/>
                        </a:rPr>
                        <a:t>0.5041</a:t>
                      </a:r>
                      <a:endParaRPr lang="en-US" sz="1400" dirty="0">
                        <a:solidFill>
                          <a:srgbClr val="FF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400" b="0" i="0" u="none" strike="noStrike" kern="1200" baseline="0" dirty="0">
                          <a:solidFill>
                            <a:srgbClr val="FF0000"/>
                          </a:solidFill>
                          <a:latin typeface="+mn-lt"/>
                          <a:ea typeface="+mn-ea"/>
                          <a:cs typeface="+mn-cs"/>
                        </a:rPr>
                        <a:t>0.5056</a:t>
                      </a:r>
                      <a:endParaRPr lang="en-US" sz="1400" dirty="0">
                        <a:solidFill>
                          <a:srgbClr val="FF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400" b="0" i="0" u="none" strike="noStrike" kern="1200" baseline="0" dirty="0">
                          <a:solidFill>
                            <a:srgbClr val="FF0000"/>
                          </a:solidFill>
                          <a:latin typeface="+mn-lt"/>
                          <a:ea typeface="+mn-ea"/>
                          <a:cs typeface="+mn-cs"/>
                        </a:rPr>
                        <a:t>0.5034</a:t>
                      </a:r>
                      <a:endParaRPr lang="en-US" sz="1400" dirty="0">
                        <a:solidFill>
                          <a:srgbClr val="FF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400" b="0" i="0" u="none" strike="noStrike" kern="1200" baseline="0" dirty="0">
                          <a:solidFill>
                            <a:srgbClr val="FF0000"/>
                          </a:solidFill>
                          <a:latin typeface="+mn-lt"/>
                          <a:ea typeface="+mn-ea"/>
                          <a:cs typeface="+mn-cs"/>
                        </a:rPr>
                        <a:t>0.5047</a:t>
                      </a:r>
                      <a:endParaRPr lang="en-US" sz="1400" dirty="0">
                        <a:solidFill>
                          <a:srgbClr val="FF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400" b="0" i="0" u="none" strike="noStrike" kern="1200" baseline="0" dirty="0">
                          <a:solidFill>
                            <a:srgbClr val="000000"/>
                          </a:solidFill>
                          <a:latin typeface="+mn-lt"/>
                          <a:ea typeface="+mn-ea"/>
                          <a:cs typeface="+mn-cs"/>
                        </a:rPr>
                        <a:t>0.0022</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0" i="0" u="none" strike="noStrike" kern="1200" baseline="0" dirty="0">
                          <a:solidFill>
                            <a:srgbClr val="000000"/>
                          </a:solidFill>
                          <a:latin typeface="+mn-lt"/>
                          <a:ea typeface="+mn-ea"/>
                          <a:cs typeface="+mn-cs"/>
                        </a:rPr>
                        <a:t>0.5045</a:t>
                      </a:r>
                      <a:endParaRPr lang="en-US" sz="1400" dirty="0">
                        <a:solidFill>
                          <a:srgbClr val="000000"/>
                        </a:solidFill>
                      </a:endParaRPr>
                    </a:p>
                  </a:txBody>
                  <a:tcPr marL="91457" marR="91457" marT="45734" marB="4573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518318">
                <a:tc>
                  <a:txBody>
                    <a:bodyPr/>
                    <a:lstStyle/>
                    <a:p>
                      <a:pPr algn="ctr"/>
                      <a:r>
                        <a:rPr lang="en-US" sz="1400" dirty="0">
                          <a:solidFill>
                            <a:srgbClr val="000000"/>
                          </a:solidFill>
                        </a:rPr>
                        <a:t>Blank</a:t>
                      </a: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dirty="0">
                          <a:solidFill>
                            <a:srgbClr val="000000"/>
                          </a:solidFill>
                        </a:rPr>
                        <a:t>Blank</a:t>
                      </a: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dirty="0">
                          <a:solidFill>
                            <a:srgbClr val="000000"/>
                          </a:solidFill>
                        </a:rPr>
                        <a:t>Blank</a:t>
                      </a: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dirty="0">
                          <a:solidFill>
                            <a:srgbClr val="000000"/>
                          </a:solidFill>
                        </a:rPr>
                        <a:t>Blank</a:t>
                      </a: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400" b="1" i="0" u="none" strike="noStrike" kern="1200" baseline="0" dirty="0">
                          <a:solidFill>
                            <a:srgbClr val="000000"/>
                          </a:solidFill>
                          <a:latin typeface="+mn-lt"/>
                          <a:ea typeface="+mn-ea"/>
                          <a:cs typeface="+mn-cs"/>
                        </a:rPr>
                        <a:t>Average</a:t>
                      </a:r>
                      <a:endParaRPr lang="en-US" sz="1400" b="1" dirty="0">
                        <a:solidFill>
                          <a:srgbClr val="000000"/>
                        </a:solidFill>
                      </a:endParaRP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200" b="1" i="0" u="none" strike="noStrike" kern="1200" baseline="0" dirty="0">
                          <a:solidFill>
                            <a:srgbClr val="000000"/>
                          </a:solidFill>
                          <a:latin typeface="+mn-lt"/>
                          <a:ea typeface="+mn-ea"/>
                          <a:cs typeface="+mn-cs"/>
                        </a:rPr>
                        <a:t>0.0021</a:t>
                      </a:r>
                      <a:endParaRPr lang="en-US" sz="1200" b="1" dirty="0">
                        <a:solidFill>
                          <a:srgbClr val="000000"/>
                        </a:solidFill>
                      </a:endParaRP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200" b="1" i="0" u="none" strike="noStrike" kern="1200" baseline="0" dirty="0">
                          <a:solidFill>
                            <a:srgbClr val="000000"/>
                          </a:solidFill>
                          <a:latin typeface="+mn-lt"/>
                          <a:ea typeface="+mn-ea"/>
                          <a:cs typeface="+mn-cs"/>
                        </a:rPr>
                        <a:t>0.5027</a:t>
                      </a:r>
                      <a:endParaRPr lang="en-US" sz="1200" b="1" dirty="0">
                        <a:solidFill>
                          <a:srgbClr val="000000"/>
                        </a:solidFill>
                      </a:endParaRPr>
                    </a:p>
                  </a:txBody>
                  <a:tcPr marL="91457" marR="91457" marT="45734" marB="45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bl>
          </a:graphicData>
        </a:graphic>
      </p:graphicFrame>
      <p:sp>
        <p:nvSpPr>
          <p:cNvPr id="10" name="Title 1"/>
          <p:cNvSpPr>
            <a:spLocks noGrp="1"/>
          </p:cNvSpPr>
          <p:nvPr>
            <p:ph type="title"/>
          </p:nvPr>
        </p:nvSpPr>
        <p:spPr/>
        <p:txBody>
          <a:bodyPr lIns="91425" tIns="91425" rIns="91425" bIns="91425" anchor="b" anchorCtr="0"/>
          <a:lstStyle/>
          <a:p>
            <a:pPr>
              <a:defRPr/>
            </a:pPr>
            <a:r>
              <a:rPr lang="en-US" altLang="en-US" dirty="0">
                <a:ea typeface="+mn-ea"/>
                <a:cs typeface="+mn-cs"/>
              </a:rPr>
              <a:t>Example 1 (Cont’d)</a:t>
            </a:r>
          </a:p>
        </p:txBody>
      </p:sp>
      <p:pic>
        <p:nvPicPr>
          <p:cNvPr id="108612" name="Picture 4" descr="Image result for 3d people"/>
          <p:cNvPicPr>
            <a:picLocks noChangeAspect="1" noChangeArrowheads="1"/>
          </p:cNvPicPr>
          <p:nvPr/>
        </p:nvPicPr>
        <p:blipFill>
          <a:blip r:embed="rId2">
            <a:extLst>
              <a:ext uri="{28A0092B-C50C-407E-A947-70E740481C1C}">
                <a14:useLocalDpi xmlns:a14="http://schemas.microsoft.com/office/drawing/2010/main" val="0"/>
              </a:ext>
            </a:extLst>
          </a:blip>
          <a:srcRect t="12895" b="9193"/>
          <a:stretch>
            <a:fillRect/>
          </a:stretch>
        </p:blipFill>
        <p:spPr bwMode="auto">
          <a:xfrm>
            <a:off x="4300539" y="4605338"/>
            <a:ext cx="2693987" cy="21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613" name="Picture 2" descr="Related imag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86538" y="5224463"/>
            <a:ext cx="1676400"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3083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lIns="91425" tIns="91425" rIns="91425" bIns="91425" anchor="b" anchorCtr="0"/>
          <a:lstStyle/>
          <a:p>
            <a:r>
              <a:rPr lang="en-US" altLang="en-US">
                <a:latin typeface="Times New Roman" panose="02020603050405020304" pitchFamily="18" charset="0"/>
                <a:cs typeface="Times New Roman" panose="02020603050405020304" pitchFamily="18" charset="0"/>
              </a:rPr>
              <a:t>Another Method : X bar Chart</a:t>
            </a:r>
            <a:endParaRPr lang="en-US" altLang="en-US" sz="2000" b="0">
              <a:latin typeface="Times New Roman" panose="02020603050405020304" pitchFamily="18" charset="0"/>
              <a:cs typeface="Times New Roman" panose="02020603050405020304" pitchFamily="18" charset="0"/>
            </a:endParaRPr>
          </a:p>
        </p:txBody>
      </p:sp>
      <p:sp>
        <p:nvSpPr>
          <p:cNvPr id="109571" name="Content Placeholder 2"/>
          <p:cNvSpPr>
            <a:spLocks noGrp="1"/>
          </p:cNvSpPr>
          <p:nvPr>
            <p:ph type="body" idx="1"/>
          </p:nvPr>
        </p:nvSpPr>
        <p:spPr/>
        <p:txBody>
          <a:bodyPr lIns="91425" tIns="91425" rIns="91425" bIns="91425" anchor="t" anchorCtr="0"/>
          <a:lstStyle/>
          <a:p>
            <a:pPr marL="0" indent="0">
              <a:buSzPts val="2400"/>
              <a:buNone/>
            </a:pPr>
            <a:r>
              <a:rPr lang="en-US" altLang="en-US" sz="2000" dirty="0">
                <a:solidFill>
                  <a:srgbClr val="000000"/>
                </a:solidFill>
                <a:cs typeface="Calibri" panose="020F0502020204030204" pitchFamily="34" charset="0"/>
              </a:rPr>
              <a:t>If the standard deviation of the process distribution is known, another form may be used of the</a:t>
            </a:r>
          </a:p>
        </p:txBody>
      </p:sp>
      <p:sp>
        <p:nvSpPr>
          <p:cNvPr id="109575" name="Content Placeholder 4"/>
          <p:cNvSpPr>
            <a:spLocks noGrp="1"/>
          </p:cNvSpPr>
          <p:nvPr>
            <p:ph sz="quarter" idx="4294967295"/>
          </p:nvPr>
        </p:nvSpPr>
        <p:spPr>
          <a:xfrm>
            <a:off x="667352" y="2771230"/>
            <a:ext cx="1066800" cy="571500"/>
          </a:xfrm>
        </p:spPr>
        <p:txBody>
          <a:bodyPr lIns="91425" tIns="91425" rIns="91425" bIns="91425" anchor="t" anchorCtr="0"/>
          <a:lstStyle/>
          <a:p>
            <a:pPr marL="0" indent="0">
              <a:buSzPts val="2400"/>
              <a:buNone/>
            </a:pPr>
            <a:r>
              <a:rPr lang="en-US" altLang="en-US" sz="2400" dirty="0">
                <a:solidFill>
                  <a:srgbClr val="000000"/>
                </a:solidFill>
                <a:latin typeface="Arial (Body)"/>
              </a:rPr>
              <a:t>where</a:t>
            </a:r>
          </a:p>
        </p:txBody>
      </p:sp>
      <p:sp>
        <p:nvSpPr>
          <p:cNvPr id="109577" name="Content Placeholder 5"/>
          <p:cNvSpPr>
            <a:spLocks noGrp="1"/>
          </p:cNvSpPr>
          <p:nvPr>
            <p:ph sz="quarter" idx="4294967295"/>
          </p:nvPr>
        </p:nvSpPr>
        <p:spPr>
          <a:xfrm>
            <a:off x="2816226" y="3922219"/>
            <a:ext cx="7747000" cy="914400"/>
          </a:xfrm>
        </p:spPr>
        <p:txBody>
          <a:bodyPr lIns="91425" tIns="91425" rIns="91425" bIns="91425" anchor="t" anchorCtr="0"/>
          <a:lstStyle/>
          <a:p>
            <a:pPr marL="0" indent="0">
              <a:buSzPts val="2400"/>
              <a:buNone/>
              <a:tabLst>
                <a:tab pos="622300" algn="r"/>
                <a:tab pos="723900" algn="l"/>
              </a:tabLst>
            </a:pPr>
            <a:r>
              <a:rPr lang="en-US" altLang="en-US" sz="2400" dirty="0">
                <a:solidFill>
                  <a:srgbClr val="000000"/>
                </a:solidFill>
                <a:cs typeface="Arial" panose="020B0604020202020204" pitchFamily="34" charset="0"/>
              </a:rPr>
              <a:t>	</a:t>
            </a:r>
            <a:r>
              <a:rPr lang="el-GR" altLang="en-US" sz="2400" i="1" dirty="0">
                <a:solidFill>
                  <a:srgbClr val="000000"/>
                </a:solidFill>
                <a:latin typeface="Arial (Body)"/>
                <a:cs typeface="Arial" panose="020B0604020202020204" pitchFamily="34" charset="0"/>
              </a:rPr>
              <a:t>σ</a:t>
            </a:r>
            <a:r>
              <a:rPr lang="en-US" altLang="en-US" sz="2200" dirty="0">
                <a:solidFill>
                  <a:srgbClr val="000000"/>
                </a:solidFill>
                <a:cs typeface="Arial" panose="020B0604020202020204" pitchFamily="34" charset="0"/>
              </a:rPr>
              <a:t> </a:t>
            </a:r>
            <a:r>
              <a:rPr lang="en-US" altLang="en-US" sz="2400" dirty="0">
                <a:solidFill>
                  <a:srgbClr val="000000"/>
                </a:solidFill>
                <a:latin typeface="Arial (Body)"/>
                <a:cs typeface="Arial" panose="020B0604020202020204" pitchFamily="34" charset="0"/>
              </a:rPr>
              <a:t>= standard deviation of the process distribution</a:t>
            </a:r>
          </a:p>
          <a:p>
            <a:pPr marL="0" indent="0">
              <a:buSzPts val="2400"/>
              <a:buNone/>
              <a:tabLst>
                <a:tab pos="622300" algn="r"/>
                <a:tab pos="723900" algn="l"/>
              </a:tabLst>
            </a:pPr>
            <a:r>
              <a:rPr lang="en-US" altLang="en-US" sz="2400" i="1" dirty="0">
                <a:solidFill>
                  <a:srgbClr val="000000"/>
                </a:solidFill>
                <a:latin typeface="Arial (Body)"/>
                <a:cs typeface="Arial" panose="020B0604020202020204" pitchFamily="34" charset="0"/>
              </a:rPr>
              <a:t>n</a:t>
            </a:r>
            <a:r>
              <a:rPr lang="en-US" altLang="en-US" sz="2200" dirty="0">
                <a:solidFill>
                  <a:srgbClr val="000000"/>
                </a:solidFill>
                <a:cs typeface="Arial" panose="020B0604020202020204" pitchFamily="34" charset="0"/>
              </a:rPr>
              <a:t>	 </a:t>
            </a:r>
            <a:r>
              <a:rPr lang="en-US" altLang="en-US" sz="2400" dirty="0">
                <a:solidFill>
                  <a:srgbClr val="000000"/>
                </a:solidFill>
                <a:latin typeface="Arial (Body)"/>
                <a:cs typeface="Arial" panose="020B0604020202020204" pitchFamily="34" charset="0"/>
              </a:rPr>
              <a:t>= sample size</a:t>
            </a:r>
            <a:endParaRPr lang="en-US" altLang="en-US" sz="2400" dirty="0">
              <a:solidFill>
                <a:srgbClr val="000000"/>
              </a:solidFill>
              <a:latin typeface="Arial (Body)"/>
            </a:endParaRPr>
          </a:p>
        </p:txBody>
      </p:sp>
      <p:sp>
        <p:nvSpPr>
          <p:cNvPr id="109579" name="Content Placeholder 7"/>
          <p:cNvSpPr>
            <a:spLocks noGrp="1"/>
          </p:cNvSpPr>
          <p:nvPr>
            <p:ph sz="quarter" idx="4294967295"/>
          </p:nvPr>
        </p:nvSpPr>
        <p:spPr>
          <a:xfrm>
            <a:off x="2816226" y="5646671"/>
            <a:ext cx="4376738" cy="474663"/>
          </a:xfrm>
        </p:spPr>
        <p:txBody>
          <a:bodyPr lIns="91425" tIns="91425" rIns="91425" bIns="91425" anchor="t" anchorCtr="0"/>
          <a:lstStyle/>
          <a:p>
            <a:pPr marL="0" indent="0">
              <a:buSzPts val="2400"/>
              <a:buNone/>
            </a:pPr>
            <a:r>
              <a:rPr lang="en-US" altLang="en-US" sz="2400" i="1" dirty="0">
                <a:solidFill>
                  <a:srgbClr val="000000"/>
                </a:solidFill>
                <a:latin typeface="Arial (Body)"/>
                <a:cs typeface="Arial" panose="020B0604020202020204" pitchFamily="34" charset="0"/>
              </a:rPr>
              <a:t>z</a:t>
            </a:r>
            <a:r>
              <a:rPr lang="en-US" altLang="en-US" sz="2400" dirty="0">
                <a:solidFill>
                  <a:srgbClr val="000000"/>
                </a:solidFill>
                <a:latin typeface="Arial (Body)"/>
                <a:cs typeface="Arial" panose="020B0604020202020204" pitchFamily="34" charset="0"/>
              </a:rPr>
              <a:t> = normal deviate number</a:t>
            </a:r>
            <a:endParaRPr lang="en-US" altLang="en-US" sz="2400" dirty="0">
              <a:solidFill>
                <a:srgbClr val="000000"/>
              </a:solidFill>
              <a:latin typeface="Arial (Body)"/>
            </a:endParaRPr>
          </a:p>
        </p:txBody>
      </p:sp>
      <p:graphicFrame>
        <p:nvGraphicFramePr>
          <p:cNvPr id="109574" name="Object 3" descr="U C L sub x-bar = x double bar + z sigma sub x-bar and L C L sub x-bar = x double bar minus z sigma sub x-bar"/>
          <p:cNvGraphicFramePr>
            <a:graphicFrameLocks noChangeAspect="1"/>
          </p:cNvGraphicFramePr>
          <p:nvPr>
            <p:extLst>
              <p:ext uri="{D42A27DB-BD31-4B8C-83A1-F6EECF244321}">
                <p14:modId xmlns:p14="http://schemas.microsoft.com/office/powerpoint/2010/main" val="855735915"/>
              </p:ext>
            </p:extLst>
          </p:nvPr>
        </p:nvGraphicFramePr>
        <p:xfrm>
          <a:off x="2816226" y="2032689"/>
          <a:ext cx="7419975" cy="881062"/>
        </p:xfrm>
        <a:graphic>
          <a:graphicData uri="http://schemas.openxmlformats.org/presentationml/2006/ole">
            <mc:AlternateContent xmlns:mc="http://schemas.openxmlformats.org/markup-compatibility/2006">
              <mc:Choice xmlns:v="urn:schemas-microsoft-com:vml" Requires="v">
                <p:oleObj name="Equation" r:id="rId2" imgW="2349500" imgH="279400" progId="Equation.DSMT4">
                  <p:embed/>
                </p:oleObj>
              </mc:Choice>
              <mc:Fallback>
                <p:oleObj name="Equation" r:id="rId2" imgW="2349500" imgH="279400" progId="Equation.DSMT4">
                  <p:embed/>
                  <p:pic>
                    <p:nvPicPr>
                      <p:cNvPr id="109574" name="Object 3" descr="U C L sub x-bar = x double bar + z sigma sub x-bar and L C L sub x-bar = x double bar minus z sigma sub x-b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6226" y="2032689"/>
                        <a:ext cx="74199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6" name="Object 3" descr="sigma sub x-bar = sigma divided by radical n"/>
          <p:cNvGraphicFramePr>
            <a:graphicFrameLocks noChangeAspect="1"/>
          </p:cNvGraphicFramePr>
          <p:nvPr>
            <p:extLst>
              <p:ext uri="{D42A27DB-BD31-4B8C-83A1-F6EECF244321}">
                <p14:modId xmlns:p14="http://schemas.microsoft.com/office/powerpoint/2010/main" val="15860910"/>
              </p:ext>
            </p:extLst>
          </p:nvPr>
        </p:nvGraphicFramePr>
        <p:xfrm>
          <a:off x="5457031" y="2792661"/>
          <a:ext cx="1735137" cy="1100138"/>
        </p:xfrm>
        <a:graphic>
          <a:graphicData uri="http://schemas.openxmlformats.org/presentationml/2006/ole">
            <mc:AlternateContent xmlns:mc="http://schemas.openxmlformats.org/markup-compatibility/2006">
              <mc:Choice xmlns:v="urn:schemas-microsoft-com:vml" Requires="v">
                <p:oleObj name="Equation" r:id="rId4" imgW="660400" imgH="419100" progId="Equation.DSMT4">
                  <p:embed/>
                </p:oleObj>
              </mc:Choice>
              <mc:Fallback>
                <p:oleObj name="Equation" r:id="rId4" imgW="660400" imgH="419100" progId="Equation.DSMT4">
                  <p:embed/>
                  <p:pic>
                    <p:nvPicPr>
                      <p:cNvPr id="109576" name="Object 3" descr="sigma sub x-bar = sigma divided by radical 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7031" y="2792661"/>
                        <a:ext cx="1735137"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9578" name="Object 23" descr="x double bar equal to central line of the chart"/>
          <p:cNvGraphicFramePr>
            <a:graphicFrameLocks noChangeAspect="1"/>
          </p:cNvGraphicFramePr>
          <p:nvPr>
            <p:extLst>
              <p:ext uri="{D42A27DB-BD31-4B8C-83A1-F6EECF244321}">
                <p14:modId xmlns:p14="http://schemas.microsoft.com/office/powerpoint/2010/main" val="682044889"/>
              </p:ext>
            </p:extLst>
          </p:nvPr>
        </p:nvGraphicFramePr>
        <p:xfrm>
          <a:off x="2816226" y="5152064"/>
          <a:ext cx="3467100" cy="388937"/>
        </p:xfrm>
        <a:graphic>
          <a:graphicData uri="http://schemas.openxmlformats.org/presentationml/2006/ole">
            <mc:AlternateContent xmlns:mc="http://schemas.openxmlformats.org/markup-compatibility/2006">
              <mc:Choice xmlns:v="urn:schemas-microsoft-com:vml" Requires="v">
                <p:oleObj name="Equation" r:id="rId6" imgW="1816100" imgH="203200" progId="Equation.DSMT4">
                  <p:embed/>
                </p:oleObj>
              </mc:Choice>
              <mc:Fallback>
                <p:oleObj name="Equation" r:id="rId6" imgW="1816100" imgH="203200" progId="Equation.DSMT4">
                  <p:embed/>
                  <p:pic>
                    <p:nvPicPr>
                      <p:cNvPr id="109578" name="Object 23" descr="x double bar equal to central line of the char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6226" y="5152064"/>
                        <a:ext cx="346710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210102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 Page 113</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noAutofit/>
              </a:bodyPr>
              <a:lstStyle/>
              <a:p>
                <a:pPr marL="0" indent="0">
                  <a:buSzPts val="2400"/>
                  <a:buNone/>
                  <a:defRPr/>
                </a:pPr>
                <a:r>
                  <a:rPr lang="en-US" sz="2000" dirty="0">
                    <a:solidFill>
                      <a:srgbClr val="000000"/>
                    </a:solidFill>
                    <a:latin typeface="+mn-lt"/>
                    <a:ea typeface="+mn-ea"/>
                    <a:cs typeface="+mn-cs"/>
                  </a:rPr>
                  <a:t>For Sunny Dale Bank, </a:t>
                </a:r>
                <a:r>
                  <a:rPr lang="en-US" sz="2000" dirty="0">
                    <a:solidFill>
                      <a:srgbClr val="FF0000"/>
                    </a:solidFill>
                    <a:latin typeface="+mn-lt"/>
                    <a:ea typeface="+mn-ea"/>
                    <a:cs typeface="+mn-cs"/>
                  </a:rPr>
                  <a:t>the time </a:t>
                </a:r>
                <a:r>
                  <a:rPr lang="en-US" sz="2000" dirty="0">
                    <a:solidFill>
                      <a:srgbClr val="000000"/>
                    </a:solidFill>
                    <a:latin typeface="+mn-lt"/>
                    <a:ea typeface="+mn-ea"/>
                    <a:cs typeface="+mn-cs"/>
                  </a:rPr>
                  <a:t>required to </a:t>
                </a:r>
                <a:r>
                  <a:rPr lang="en-US" sz="2000" dirty="0">
                    <a:solidFill>
                      <a:srgbClr val="FF0000"/>
                    </a:solidFill>
                    <a:latin typeface="+mn-lt"/>
                    <a:ea typeface="+mn-ea"/>
                    <a:cs typeface="+mn-cs"/>
                  </a:rPr>
                  <a:t>serve customers at the drive-by window </a:t>
                </a:r>
                <a:r>
                  <a:rPr lang="en-US" sz="2000" dirty="0">
                    <a:solidFill>
                      <a:srgbClr val="000000"/>
                    </a:solidFill>
                    <a:latin typeface="+mn-lt"/>
                    <a:ea typeface="+mn-ea"/>
                    <a:cs typeface="+mn-cs"/>
                  </a:rPr>
                  <a:t>is an important quality factor in competing with other banks in the city.</a:t>
                </a:r>
              </a:p>
              <a:p>
                <a:pPr marL="255651" indent="-255651">
                  <a:buSzPts val="2400"/>
                  <a:defRPr/>
                </a:pPr>
                <a:r>
                  <a:rPr lang="en-US" sz="2000" b="1" dirty="0">
                    <a:solidFill>
                      <a:srgbClr val="FF0000"/>
                    </a:solidFill>
                    <a:latin typeface="+mn-lt"/>
                    <a:ea typeface="+mn-ea"/>
                    <a:cs typeface="+mn-cs"/>
                  </a:rPr>
                  <a:t>Mean</a:t>
                </a:r>
                <a:r>
                  <a:rPr lang="en-US" sz="2000" dirty="0">
                    <a:solidFill>
                      <a:srgbClr val="000000"/>
                    </a:solidFill>
                    <a:latin typeface="+mn-lt"/>
                    <a:ea typeface="+mn-ea"/>
                    <a:cs typeface="+mn-cs"/>
                  </a:rPr>
                  <a:t> time to process a customer at the peak demand period is </a:t>
                </a:r>
                <a:r>
                  <a:rPr lang="en-US" sz="2000" b="1" dirty="0">
                    <a:solidFill>
                      <a:srgbClr val="FF0000"/>
                    </a:solidFill>
                    <a:latin typeface="+mn-lt"/>
                    <a:ea typeface="+mn-ea"/>
                    <a:cs typeface="+mn-cs"/>
                  </a:rPr>
                  <a:t>5 minutes</a:t>
                </a:r>
              </a:p>
              <a:p>
                <a:pPr marL="255651" indent="-255651">
                  <a:buSzPts val="2400"/>
                  <a:defRPr/>
                </a:pPr>
                <a:r>
                  <a:rPr lang="en-US" sz="2000" dirty="0">
                    <a:solidFill>
                      <a:srgbClr val="000000"/>
                    </a:solidFill>
                    <a:latin typeface="+mn-lt"/>
                    <a:ea typeface="+mn-ea"/>
                    <a:cs typeface="+mn-cs"/>
                  </a:rPr>
                  <a:t>Standard deviation is </a:t>
                </a:r>
                <a:r>
                  <a:rPr lang="en-US" sz="2000" b="1" dirty="0">
                    <a:solidFill>
                      <a:srgbClr val="FF0000"/>
                    </a:solidFill>
                    <a:latin typeface="+mn-lt"/>
                    <a:ea typeface="+mn-ea"/>
                    <a:cs typeface="+mn-cs"/>
                  </a:rPr>
                  <a:t>1.5 minutes</a:t>
                </a:r>
              </a:p>
              <a:p>
                <a:pPr marL="255651" indent="-255651">
                  <a:buSzPts val="2400"/>
                  <a:defRPr/>
                </a:pPr>
                <a:r>
                  <a:rPr lang="en-US" sz="2000" dirty="0">
                    <a:solidFill>
                      <a:srgbClr val="000000"/>
                    </a:solidFill>
                    <a:latin typeface="+mn-lt"/>
                    <a:ea typeface="+mn-ea"/>
                    <a:cs typeface="+mn-cs"/>
                  </a:rPr>
                  <a:t>Sample size is </a:t>
                </a:r>
                <a:r>
                  <a:rPr lang="en-US" sz="2000" dirty="0">
                    <a:solidFill>
                      <a:srgbClr val="FF0000"/>
                    </a:solidFill>
                    <a:latin typeface="+mn-lt"/>
                    <a:ea typeface="+mn-ea"/>
                    <a:cs typeface="+mn-cs"/>
                  </a:rPr>
                  <a:t>six</a:t>
                </a:r>
                <a:r>
                  <a:rPr lang="en-US" sz="2000" dirty="0">
                    <a:solidFill>
                      <a:srgbClr val="000000"/>
                    </a:solidFill>
                    <a:latin typeface="+mn-lt"/>
                    <a:ea typeface="+mn-ea"/>
                    <a:cs typeface="+mn-cs"/>
                  </a:rPr>
                  <a:t> customers</a:t>
                </a:r>
              </a:p>
              <a:p>
                <a:pPr marL="255651" indent="-255651">
                  <a:buSzPts val="2400"/>
                  <a:defRPr/>
                </a:pPr>
                <a:r>
                  <a:rPr lang="en-US" sz="2000" dirty="0">
                    <a:solidFill>
                      <a:srgbClr val="000000"/>
                    </a:solidFill>
                    <a:latin typeface="+mn-lt"/>
                    <a:ea typeface="+mn-ea"/>
                    <a:cs typeface="+mn-cs"/>
                  </a:rPr>
                  <a:t>Design an </a:t>
                </a:r>
                <a14:m>
                  <m:oMath xmlns:m="http://schemas.openxmlformats.org/officeDocument/2006/math">
                    <m:acc>
                      <m:accPr>
                        <m:chr m:val="̅"/>
                        <m:ctrlPr>
                          <a:rPr lang="en-US" sz="2000" i="1" smtClean="0">
                            <a:solidFill>
                              <a:srgbClr val="000000"/>
                            </a:solidFill>
                            <a:latin typeface="Cambria Math" panose="02040503050406030204" pitchFamily="18" charset="0"/>
                            <a:ea typeface="+mn-ea"/>
                            <a:cs typeface="+mn-cs"/>
                          </a:rPr>
                        </m:ctrlPr>
                      </m:accPr>
                      <m:e>
                        <m:r>
                          <a:rPr lang="en-US" sz="2000" b="0" i="1" smtClean="0">
                            <a:solidFill>
                              <a:srgbClr val="000000"/>
                            </a:solidFill>
                            <a:latin typeface="Cambria Math" panose="02040503050406030204" pitchFamily="18" charset="0"/>
                            <a:ea typeface="+mn-ea"/>
                            <a:cs typeface="+mn-cs"/>
                          </a:rPr>
                          <m:t>𝑥</m:t>
                        </m:r>
                      </m:e>
                    </m:acc>
                  </m:oMath>
                </a14:m>
                <a:r>
                  <a:rPr lang="en-US" sz="2000" dirty="0">
                    <a:solidFill>
                      <a:prstClr val="black"/>
                    </a:solidFill>
                    <a:latin typeface="+mn-lt"/>
                    <a:ea typeface="+mn-ea"/>
                    <a:cs typeface="+mn-cs"/>
                  </a:rPr>
                  <a:t>-chart that has type I error of 5 percent</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a:blip r:embed="rId2"/>
                <a:stretch>
                  <a:fillRect l="-778"/>
                </a:stretch>
              </a:blipFill>
            </p:spPr>
            <p:txBody>
              <a:bodyPr/>
              <a:lstStyle/>
              <a:p>
                <a:r>
                  <a:rPr lang="en-US">
                    <a:noFill/>
                  </a:rPr>
                  <a:t> </a:t>
                </a:r>
              </a:p>
            </p:txBody>
          </p:sp>
        </mc:Fallback>
      </mc:AlternateContent>
      <p:sp>
        <p:nvSpPr>
          <p:cNvPr id="4" name="Text Placeholder 3"/>
          <p:cNvSpPr>
            <a:spLocks noGrp="1"/>
          </p:cNvSpPr>
          <p:nvPr>
            <p:ph type="body" idx="4294967295"/>
          </p:nvPr>
        </p:nvSpPr>
        <p:spPr>
          <a:xfrm>
            <a:off x="609600" y="4505640"/>
            <a:ext cx="7902102" cy="1539875"/>
          </a:xfrm>
        </p:spPr>
        <p:txBody>
          <a:bodyPr>
            <a:noAutofit/>
          </a:bodyPr>
          <a:lstStyle/>
          <a:p>
            <a:pPr marL="255651" indent="-255651">
              <a:buSzPts val="2400"/>
              <a:defRPr/>
            </a:pPr>
            <a:r>
              <a:rPr lang="en-US" sz="2000" dirty="0">
                <a:solidFill>
                  <a:srgbClr val="000000"/>
                </a:solidFill>
                <a:latin typeface="+mn-lt"/>
                <a:ea typeface="+mn-ea"/>
                <a:cs typeface="+mn-cs"/>
              </a:rPr>
              <a:t>After several weeks of sampling, two successive samples came in at </a:t>
            </a:r>
            <a:r>
              <a:rPr lang="en-US" sz="2000" dirty="0">
                <a:solidFill>
                  <a:srgbClr val="FF0000"/>
                </a:solidFill>
                <a:latin typeface="+mn-lt"/>
                <a:ea typeface="+mn-ea"/>
                <a:cs typeface="+mn-cs"/>
              </a:rPr>
              <a:t>3.70 and 3.68 </a:t>
            </a:r>
            <a:r>
              <a:rPr lang="en-US" sz="2000" dirty="0">
                <a:solidFill>
                  <a:srgbClr val="000000"/>
                </a:solidFill>
                <a:latin typeface="+mn-lt"/>
                <a:ea typeface="+mn-ea"/>
                <a:cs typeface="+mn-cs"/>
              </a:rPr>
              <a:t>minutes, respectively. Is the customer service process in statistical control?</a:t>
            </a:r>
          </a:p>
        </p:txBody>
      </p:sp>
      <p:pic>
        <p:nvPicPr>
          <p:cNvPr id="11059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16962" y="3109610"/>
            <a:ext cx="2817812"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9452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1618" name="Object 6" descr="x double bar = 5 minutes, s = 1.5 minutes, n = 6 customers, z = 1.96"/>
          <p:cNvGraphicFramePr>
            <a:graphicFrameLocks noChangeAspect="1"/>
          </p:cNvGraphicFramePr>
          <p:nvPr>
            <p:extLst>
              <p:ext uri="{D42A27DB-BD31-4B8C-83A1-F6EECF244321}">
                <p14:modId xmlns:p14="http://schemas.microsoft.com/office/powerpoint/2010/main" val="2461132289"/>
              </p:ext>
            </p:extLst>
          </p:nvPr>
        </p:nvGraphicFramePr>
        <p:xfrm>
          <a:off x="2036628" y="1465986"/>
          <a:ext cx="1824037" cy="446087"/>
        </p:xfrm>
        <a:graphic>
          <a:graphicData uri="http://schemas.openxmlformats.org/presentationml/2006/ole">
            <mc:AlternateContent xmlns:mc="http://schemas.openxmlformats.org/markup-compatibility/2006">
              <mc:Choice xmlns:v="urn:schemas-microsoft-com:vml" Requires="v">
                <p:oleObj name="Equation" r:id="rId2" imgW="990170" imgH="241195" progId="Equation.DSMT4">
                  <p:embed/>
                </p:oleObj>
              </mc:Choice>
              <mc:Fallback>
                <p:oleObj name="Equation" r:id="rId2" imgW="990170" imgH="241195" progId="Equation.DSMT4">
                  <p:embed/>
                  <p:pic>
                    <p:nvPicPr>
                      <p:cNvPr id="111618" name="Object 6" descr="x double bar = 5 minutes, s = 1.5 minutes, n = 6 customers, z = 1.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6628" y="1465986"/>
                        <a:ext cx="1824037"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1619" name="Content Placeholder 5"/>
          <p:cNvSpPr>
            <a:spLocks noGrp="1"/>
          </p:cNvSpPr>
          <p:nvPr>
            <p:ph idx="15"/>
          </p:nvPr>
        </p:nvSpPr>
        <p:spPr>
          <a:xfrm>
            <a:off x="1981200" y="1919288"/>
            <a:ext cx="8229600" cy="1536700"/>
          </a:xfrm>
        </p:spPr>
        <p:txBody>
          <a:bodyPr/>
          <a:lstStyle/>
          <a:p>
            <a:pPr marL="0" indent="0">
              <a:buNone/>
            </a:pPr>
            <a:r>
              <a:rPr lang="en-US" altLang="en-US" sz="2200" i="1" dirty="0">
                <a:solidFill>
                  <a:srgbClr val="000000"/>
                </a:solidFill>
              </a:rPr>
              <a:t>s</a:t>
            </a:r>
            <a:r>
              <a:rPr lang="en-US" altLang="en-US" sz="2200" dirty="0">
                <a:solidFill>
                  <a:srgbClr val="000000"/>
                </a:solidFill>
              </a:rPr>
              <a:t> = 1.5 minutes</a:t>
            </a:r>
          </a:p>
          <a:p>
            <a:pPr marL="0" indent="0">
              <a:buNone/>
            </a:pPr>
            <a:r>
              <a:rPr lang="en-US" altLang="en-US" sz="2200" i="1" dirty="0">
                <a:solidFill>
                  <a:srgbClr val="000000"/>
                </a:solidFill>
              </a:rPr>
              <a:t>n</a:t>
            </a:r>
            <a:r>
              <a:rPr lang="en-US" altLang="en-US" sz="2200" dirty="0">
                <a:solidFill>
                  <a:srgbClr val="000000"/>
                </a:solidFill>
              </a:rPr>
              <a:t> = 6 customers</a:t>
            </a:r>
          </a:p>
          <a:p>
            <a:pPr marL="0" indent="0">
              <a:buNone/>
            </a:pPr>
            <a:r>
              <a:rPr lang="en-US" altLang="en-US" sz="2200" dirty="0">
                <a:solidFill>
                  <a:srgbClr val="000000"/>
                </a:solidFill>
              </a:rPr>
              <a:t>z = 1.96</a:t>
            </a:r>
          </a:p>
        </p:txBody>
      </p:sp>
      <mc:AlternateContent xmlns:mc="http://schemas.openxmlformats.org/markup-compatibility/2006">
        <mc:Choice xmlns:a14="http://schemas.microsoft.com/office/drawing/2010/main" Requires="a14">
          <p:sp>
            <p:nvSpPr>
              <p:cNvPr id="111620" name="Content Placeholder 4"/>
              <p:cNvSpPr>
                <a:spLocks noGrp="1"/>
              </p:cNvSpPr>
              <p:nvPr>
                <p:ph idx="14"/>
              </p:nvPr>
            </p:nvSpPr>
            <p:spPr>
              <a:xfrm>
                <a:off x="4309658" y="3302607"/>
                <a:ext cx="4394200" cy="482600"/>
              </a:xfrm>
            </p:spPr>
            <p:txBody>
              <a:bodyPr/>
              <a:lstStyle/>
              <a:p>
                <a:pPr marL="0" indent="0">
                  <a:buNone/>
                </a:pPr>
                <a14:m>
                  <m:oMathPara xmlns:m="http://schemas.openxmlformats.org/officeDocument/2006/math">
                    <m:oMathParaPr>
                      <m:jc m:val="centerGroup"/>
                    </m:oMathParaPr>
                    <m:oMath xmlns:m="http://schemas.openxmlformats.org/officeDocument/2006/math">
                      <m:r>
                        <a:rPr lang="en-US" altLang="en-US" sz="2200" b="0" i="1" dirty="0" smtClean="0">
                          <a:solidFill>
                            <a:srgbClr val="FF0000"/>
                          </a:solidFill>
                          <a:latin typeface="Cambria Math" panose="02040503050406030204" pitchFamily="18" charset="0"/>
                        </a:rPr>
                        <m:t>𝑇h𝑒</m:t>
                      </m:r>
                      <m:r>
                        <a:rPr lang="en-US" altLang="en-US" sz="2200" b="0" i="1" dirty="0" smtClean="0">
                          <a:solidFill>
                            <a:srgbClr val="FF0000"/>
                          </a:solidFill>
                          <a:latin typeface="Cambria Math" panose="02040503050406030204" pitchFamily="18" charset="0"/>
                        </a:rPr>
                        <m:t> </m:t>
                      </m:r>
                      <m:r>
                        <a:rPr lang="en-US" altLang="en-US" sz="2200" b="0" i="1" dirty="0" smtClean="0">
                          <a:solidFill>
                            <a:srgbClr val="FF0000"/>
                          </a:solidFill>
                          <a:latin typeface="Cambria Math" panose="02040503050406030204" pitchFamily="18" charset="0"/>
                        </a:rPr>
                        <m:t>𝑐𝑜𝑛𝑡𝑟𝑜𝑙</m:t>
                      </m:r>
                      <m:r>
                        <a:rPr lang="en-US" altLang="en-US" sz="2200" b="0" i="1" dirty="0" smtClean="0">
                          <a:solidFill>
                            <a:srgbClr val="FF0000"/>
                          </a:solidFill>
                          <a:latin typeface="Cambria Math" panose="02040503050406030204" pitchFamily="18" charset="0"/>
                        </a:rPr>
                        <m:t> </m:t>
                      </m:r>
                      <m:r>
                        <a:rPr lang="en-US" altLang="en-US" sz="2200" b="0" i="1" dirty="0" smtClean="0">
                          <a:solidFill>
                            <a:srgbClr val="FF0000"/>
                          </a:solidFill>
                          <a:latin typeface="Cambria Math" panose="02040503050406030204" pitchFamily="18" charset="0"/>
                        </a:rPr>
                        <m:t>𝑙𝑖𝑚𝑖𝑡𝑠</m:t>
                      </m:r>
                      <m:r>
                        <a:rPr lang="en-US" altLang="en-US" sz="2200" b="0" i="1" dirty="0" smtClean="0">
                          <a:solidFill>
                            <a:srgbClr val="FF0000"/>
                          </a:solidFill>
                          <a:latin typeface="Cambria Math" panose="02040503050406030204" pitchFamily="18" charset="0"/>
                        </a:rPr>
                        <m:t> </m:t>
                      </m:r>
                      <m:r>
                        <a:rPr lang="en-US" altLang="en-US" sz="2200" b="0" i="1" dirty="0" smtClean="0">
                          <a:solidFill>
                            <a:srgbClr val="FF0000"/>
                          </a:solidFill>
                          <a:latin typeface="Cambria Math" panose="02040503050406030204" pitchFamily="18" charset="0"/>
                        </a:rPr>
                        <m:t>𝑎𝑟𝑒</m:t>
                      </m:r>
                      <m:r>
                        <a:rPr lang="en-US" altLang="en-US" sz="2200" b="0" i="1" dirty="0" smtClean="0">
                          <a:solidFill>
                            <a:srgbClr val="FF0000"/>
                          </a:solidFill>
                          <a:latin typeface="Cambria Math" panose="02040503050406030204" pitchFamily="18" charset="0"/>
                        </a:rPr>
                        <m:t>:</m:t>
                      </m:r>
                    </m:oMath>
                  </m:oMathPara>
                </a14:m>
                <a:endParaRPr lang="en-US" altLang="en-US" sz="2200" dirty="0">
                  <a:solidFill>
                    <a:srgbClr val="FF0000"/>
                  </a:solidFill>
                </a:endParaRPr>
              </a:p>
            </p:txBody>
          </p:sp>
        </mc:Choice>
        <mc:Fallback>
          <p:sp>
            <p:nvSpPr>
              <p:cNvPr id="111620" name="Content Placeholder 4"/>
              <p:cNvSpPr>
                <a:spLocks noGrp="1" noRot="1" noChangeAspect="1" noMove="1" noResize="1" noEditPoints="1" noAdjustHandles="1" noChangeArrowheads="1" noChangeShapeType="1" noTextEdit="1"/>
              </p:cNvSpPr>
              <p:nvPr>
                <p:ph idx="14"/>
              </p:nvPr>
            </p:nvSpPr>
            <p:spPr>
              <a:xfrm>
                <a:off x="4309658" y="3302607"/>
                <a:ext cx="4394200" cy="482600"/>
              </a:xfrm>
              <a:blipFill>
                <a:blip r:embed="rId4"/>
                <a:stretch>
                  <a:fillRect/>
                </a:stretch>
              </a:blipFill>
            </p:spPr>
            <p:txBody>
              <a:bodyPr/>
              <a:lstStyle/>
              <a:p>
                <a:r>
                  <a:rPr lang="en-US">
                    <a:noFill/>
                  </a:rPr>
                  <a:t> </a:t>
                </a:r>
              </a:p>
            </p:txBody>
          </p:sp>
        </mc:Fallback>
      </mc:AlternateContent>
      <p:graphicFrame>
        <p:nvGraphicFramePr>
          <p:cNvPr id="111621" name="Object 7" descr="U C L sub x-bar = x double bar + z sigma divided by radical n = 5.0 + 1.96 times 1.5 divided by radical 6 = 6.20 minutes. L C L sub x-bar = x double bar minus z sigma divided by radical n = 5.0 minus 1.96 times 1.5 divided by radical 6 – 3.80 minutes."/>
          <p:cNvGraphicFramePr>
            <a:graphicFrameLocks noChangeAspect="1"/>
          </p:cNvGraphicFramePr>
          <p:nvPr>
            <p:extLst>
              <p:ext uri="{D42A27DB-BD31-4B8C-83A1-F6EECF244321}">
                <p14:modId xmlns:p14="http://schemas.microsoft.com/office/powerpoint/2010/main" val="4217422829"/>
              </p:ext>
            </p:extLst>
          </p:nvPr>
        </p:nvGraphicFramePr>
        <p:xfrm>
          <a:off x="2811295" y="4078771"/>
          <a:ext cx="6380163" cy="1368425"/>
        </p:xfrm>
        <a:graphic>
          <a:graphicData uri="http://schemas.openxmlformats.org/presentationml/2006/ole">
            <mc:AlternateContent xmlns:mc="http://schemas.openxmlformats.org/markup-compatibility/2006">
              <mc:Choice xmlns:v="urn:schemas-microsoft-com:vml" Requires="v">
                <p:oleObj name="Equation" r:id="rId5" imgW="3733800" imgH="800100" progId="Equation.DSMT4">
                  <p:embed/>
                </p:oleObj>
              </mc:Choice>
              <mc:Fallback>
                <p:oleObj name="Equation" r:id="rId5" imgW="3733800" imgH="800100" progId="Equation.DSMT4">
                  <p:embed/>
                  <p:pic>
                    <p:nvPicPr>
                      <p:cNvPr id="111621" name="Object 7" descr="U C L sub x-bar = x double bar + z sigma divided by radical n = 5.0 + 1.96 times 1.5 divided by radical 6 = 6.20 minutes. L C L sub x-bar = x double bar minus z sigma divided by radical n = 5.0 minus 1.96 times 1.5 divided by radical 6 – 3.80 minut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1295" y="4078771"/>
                        <a:ext cx="6380163"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11622" name="Content Placeholder 3"/>
              <p:cNvSpPr>
                <a:spLocks noGrp="1"/>
              </p:cNvSpPr>
              <p:nvPr>
                <p:ph idx="13"/>
              </p:nvPr>
            </p:nvSpPr>
            <p:spPr>
              <a:xfrm>
                <a:off x="2260600" y="5623034"/>
                <a:ext cx="8229600" cy="460375"/>
              </a:xfrm>
            </p:spPr>
            <p:txBody>
              <a:bodyPr lIns="91425" tIns="91425" rIns="91425" bIns="91425" anchor="t" anchorCtr="0"/>
              <a:lstStyle/>
              <a:p>
                <a:pPr marL="0" indent="0">
                  <a:buSzPts val="2400"/>
                  <a:buNone/>
                </a:pPr>
                <a14:m>
                  <m:oMathPara xmlns:m="http://schemas.openxmlformats.org/officeDocument/2006/math">
                    <m:oMathParaPr>
                      <m:jc m:val="centerGroup"/>
                    </m:oMathParaPr>
                    <m:oMath xmlns:m="http://schemas.openxmlformats.org/officeDocument/2006/math">
                      <m:r>
                        <a:rPr lang="en-US" altLang="en-US" sz="2200" i="1" dirty="0" smtClean="0">
                          <a:solidFill>
                            <a:srgbClr val="FF0000"/>
                          </a:solidFill>
                          <a:latin typeface="Cambria Math" panose="02040503050406030204" pitchFamily="18" charset="0"/>
                        </a:rPr>
                        <m:t>𝑇h𝑒</m:t>
                      </m:r>
                      <m:r>
                        <a:rPr lang="en-US" altLang="en-US" sz="2200" i="1" dirty="0" smtClean="0">
                          <a:solidFill>
                            <a:srgbClr val="FF0000"/>
                          </a:solidFill>
                          <a:latin typeface="Cambria Math" panose="02040503050406030204" pitchFamily="18" charset="0"/>
                        </a:rPr>
                        <m:t> </m:t>
                      </m:r>
                      <m:r>
                        <a:rPr lang="en-US" altLang="en-US" sz="2200" i="1" dirty="0" smtClean="0">
                          <a:solidFill>
                            <a:srgbClr val="FF0000"/>
                          </a:solidFill>
                          <a:latin typeface="Cambria Math" panose="02040503050406030204" pitchFamily="18" charset="0"/>
                        </a:rPr>
                        <m:t>𝑛𝑒𝑤</m:t>
                      </m:r>
                      <m:r>
                        <a:rPr lang="en-US" altLang="en-US" sz="2200" i="1" dirty="0" smtClean="0">
                          <a:solidFill>
                            <a:srgbClr val="FF0000"/>
                          </a:solidFill>
                          <a:latin typeface="Cambria Math" panose="02040503050406030204" pitchFamily="18" charset="0"/>
                        </a:rPr>
                        <m:t> </m:t>
                      </m:r>
                      <m:r>
                        <a:rPr lang="en-US" altLang="en-US" sz="2200" i="1" dirty="0" smtClean="0">
                          <a:solidFill>
                            <a:srgbClr val="FF0000"/>
                          </a:solidFill>
                          <a:latin typeface="Cambria Math" panose="02040503050406030204" pitchFamily="18" charset="0"/>
                        </a:rPr>
                        <m:t>𝑝𝑟𝑜𝑐𝑒𝑠𝑠</m:t>
                      </m:r>
                      <m:r>
                        <a:rPr lang="en-US" altLang="en-US" sz="2200" i="1" dirty="0" smtClean="0">
                          <a:solidFill>
                            <a:srgbClr val="FF0000"/>
                          </a:solidFill>
                          <a:latin typeface="Cambria Math" panose="02040503050406030204" pitchFamily="18" charset="0"/>
                        </a:rPr>
                        <m:t> </m:t>
                      </m:r>
                      <m:r>
                        <a:rPr lang="en-US" altLang="en-US" sz="2200" i="1" dirty="0" smtClean="0">
                          <a:solidFill>
                            <a:srgbClr val="FF0000"/>
                          </a:solidFill>
                          <a:latin typeface="Cambria Math" panose="02040503050406030204" pitchFamily="18" charset="0"/>
                        </a:rPr>
                        <m:t>𝑖𝑠</m:t>
                      </m:r>
                      <m:r>
                        <a:rPr lang="en-US" altLang="en-US" sz="2200" i="1" dirty="0" smtClean="0">
                          <a:solidFill>
                            <a:srgbClr val="FF0000"/>
                          </a:solidFill>
                          <a:latin typeface="Cambria Math" panose="02040503050406030204" pitchFamily="18" charset="0"/>
                        </a:rPr>
                        <m:t> </m:t>
                      </m:r>
                      <m:r>
                        <a:rPr lang="en-US" altLang="en-US" sz="2200" i="1" dirty="0" smtClean="0">
                          <a:solidFill>
                            <a:srgbClr val="FF0000"/>
                          </a:solidFill>
                          <a:latin typeface="Cambria Math" panose="02040503050406030204" pitchFamily="18" charset="0"/>
                        </a:rPr>
                        <m:t>𝑎𝑛</m:t>
                      </m:r>
                      <m:r>
                        <a:rPr lang="en-US" altLang="en-US" sz="2200" i="1" dirty="0" smtClean="0">
                          <a:solidFill>
                            <a:srgbClr val="FF0000"/>
                          </a:solidFill>
                          <a:latin typeface="Cambria Math" panose="02040503050406030204" pitchFamily="18" charset="0"/>
                        </a:rPr>
                        <m:t> </m:t>
                      </m:r>
                      <m:r>
                        <a:rPr lang="en-US" altLang="en-US" sz="2200" i="1" dirty="0" smtClean="0">
                          <a:solidFill>
                            <a:srgbClr val="FF0000"/>
                          </a:solidFill>
                          <a:latin typeface="Cambria Math" panose="02040503050406030204" pitchFamily="18" charset="0"/>
                        </a:rPr>
                        <m:t>𝑖𝑚𝑝𝑟𝑜𝑣𝑒𝑚𝑒𝑛𝑡</m:t>
                      </m:r>
                      <m:r>
                        <a:rPr lang="en-US" altLang="en-US" sz="2200" i="1" dirty="0" smtClean="0">
                          <a:solidFill>
                            <a:srgbClr val="FF0000"/>
                          </a:solidFill>
                          <a:latin typeface="Cambria Math" panose="02040503050406030204" pitchFamily="18" charset="0"/>
                        </a:rPr>
                        <m:t>.</m:t>
                      </m:r>
                    </m:oMath>
                  </m:oMathPara>
                </a14:m>
                <a:endParaRPr lang="en-US" altLang="en-US" sz="2200" dirty="0">
                  <a:solidFill>
                    <a:srgbClr val="FF0000"/>
                  </a:solidFill>
                  <a:latin typeface="Arial (Body)"/>
                </a:endParaRPr>
              </a:p>
            </p:txBody>
          </p:sp>
        </mc:Choice>
        <mc:Fallback xmlns="">
          <p:sp>
            <p:nvSpPr>
              <p:cNvPr id="111622" name="Content Placeholder 3"/>
              <p:cNvSpPr>
                <a:spLocks noGrp="1" noRot="1" noChangeAspect="1" noMove="1" noResize="1" noEditPoints="1" noAdjustHandles="1" noChangeArrowheads="1" noChangeShapeType="1" noTextEdit="1"/>
              </p:cNvSpPr>
              <p:nvPr>
                <p:ph idx="13"/>
              </p:nvPr>
            </p:nvSpPr>
            <p:spPr>
              <a:xfrm>
                <a:off x="2260600" y="5623034"/>
                <a:ext cx="8229600" cy="460375"/>
              </a:xfrm>
              <a:blipFill>
                <a:blip r:embed="rId8"/>
                <a:stretch>
                  <a:fillRect b="-19737"/>
                </a:stretch>
              </a:blipFill>
            </p:spPr>
            <p:txBody>
              <a:bodyPr/>
              <a:lstStyle/>
              <a:p>
                <a:r>
                  <a:rPr lang="en-US">
                    <a:noFill/>
                  </a:rPr>
                  <a:t> </a:t>
                </a:r>
              </a:p>
            </p:txBody>
          </p:sp>
        </mc:Fallback>
      </mc:AlternateContent>
      <p:sp>
        <p:nvSpPr>
          <p:cNvPr id="8" name="Title 1"/>
          <p:cNvSpPr>
            <a:spLocks noGrp="1"/>
          </p:cNvSpPr>
          <p:nvPr>
            <p:ph type="title"/>
          </p:nvPr>
        </p:nvSpPr>
        <p:spPr>
          <a:xfrm>
            <a:off x="609600" y="215372"/>
            <a:ext cx="10972800" cy="1097279"/>
          </a:xfrm>
        </p:spPr>
        <p:txBody>
          <a:bodyPr/>
          <a:lstStyle/>
          <a:p>
            <a:r>
              <a:rPr lang="en-US" dirty="0"/>
              <a:t>Example 2 – Page 113</a:t>
            </a:r>
          </a:p>
        </p:txBody>
      </p:sp>
    </p:spTree>
    <p:extLst>
      <p:ext uri="{BB962C8B-B14F-4D97-AF65-F5344CB8AC3E}">
        <p14:creationId xmlns:p14="http://schemas.microsoft.com/office/powerpoint/2010/main" val="39801023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2642" name="Title 1"/>
              <p:cNvSpPr>
                <a:spLocks noGrp="1"/>
              </p:cNvSpPr>
              <p:nvPr>
                <p:ph type="title"/>
              </p:nvPr>
            </p:nvSpPr>
            <p:spPr/>
            <p:txBody>
              <a:bodyPr/>
              <a:lstStyle/>
              <a:p>
                <a:r>
                  <a:rPr lang="en-US" altLang="en-US" dirty="0"/>
                  <a:t>Exercise – Individual – </a:t>
                </a:r>
                <a14:m>
                  <m:oMath xmlns:m="http://schemas.openxmlformats.org/officeDocument/2006/math">
                    <m:r>
                      <a:rPr lang="en-US" altLang="en-US" b="0" i="1" dirty="0" smtClean="0">
                        <a:latin typeface="Cambria Math" panose="02040503050406030204" pitchFamily="18" charset="0"/>
                      </a:rPr>
                      <m:t>𝑄</m:t>
                    </m:r>
                    <m:r>
                      <a:rPr lang="en-US" altLang="en-US" b="0" i="1" dirty="0" smtClean="0">
                        <a:latin typeface="Cambria Math" panose="02040503050406030204" pitchFamily="18" charset="0"/>
                      </a:rPr>
                      <m:t>−01</m:t>
                    </m:r>
                  </m:oMath>
                </a14:m>
                <a:endParaRPr lang="en-US" altLang="en-US" b="0" dirty="0"/>
              </a:p>
            </p:txBody>
          </p:sp>
        </mc:Choice>
        <mc:Fallback xmlns="">
          <p:sp>
            <p:nvSpPr>
              <p:cNvPr id="112642" name="Title 1"/>
              <p:cNvSpPr>
                <a:spLocks noGrp="1" noRot="1" noChangeAspect="1" noMove="1" noResize="1" noEditPoints="1" noAdjustHandles="1" noChangeArrowheads="1" noChangeShapeType="1" noTextEdit="1"/>
              </p:cNvSpPr>
              <p:nvPr>
                <p:ph type="title"/>
              </p:nvPr>
            </p:nvSpPr>
            <p:spPr>
              <a:blipFill>
                <a:blip r:embed="rId2"/>
                <a:stretch>
                  <a:fillRect l="-1556" b="-15000"/>
                </a:stretch>
              </a:blipFill>
            </p:spPr>
            <p:txBody>
              <a:bodyPr/>
              <a:lstStyle/>
              <a:p>
                <a:r>
                  <a:rPr lang="en-US">
                    <a:noFill/>
                  </a:rPr>
                  <a:t> </a:t>
                </a:r>
              </a:p>
            </p:txBody>
          </p:sp>
        </mc:Fallback>
      </mc:AlternateContent>
      <p:pic>
        <p:nvPicPr>
          <p:cNvPr id="112643"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804" y="1312652"/>
            <a:ext cx="5429520" cy="487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3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a:t>Gauge the Gap</a:t>
            </a:r>
          </a:p>
        </p:txBody>
      </p:sp>
      <p:pic>
        <p:nvPicPr>
          <p:cNvPr id="19459" name="Picture 2" descr="Image result for process g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663" y="2095927"/>
            <a:ext cx="5642043" cy="383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09600" y="1572707"/>
            <a:ext cx="10645302" cy="523220"/>
          </a:xfrm>
          <a:prstGeom prst="rect">
            <a:avLst/>
          </a:prstGeom>
        </p:spPr>
        <p:txBody>
          <a:bodyPr wrap="square">
            <a:spAutoFit/>
          </a:bodyPr>
          <a:lstStyle/>
          <a:p>
            <a:pPr>
              <a:defRPr/>
            </a:pPr>
            <a:r>
              <a:rPr lang="en-US" sz="2800" b="1" dirty="0">
                <a:solidFill>
                  <a:schemeClr val="hlink"/>
                </a:solidFill>
                <a:latin typeface="+mj-lt"/>
                <a:ea typeface="+mj-ea"/>
                <a:cs typeface="+mj-cs"/>
              </a:rPr>
              <a:t>Gap: </a:t>
            </a:r>
            <a:r>
              <a:rPr lang="en-US" sz="2400" dirty="0">
                <a:solidFill>
                  <a:schemeClr val="tx2">
                    <a:lumMod val="10000"/>
                  </a:schemeClr>
                </a:solidFill>
                <a:latin typeface="+mj-lt"/>
                <a:ea typeface="+mj-ea"/>
                <a:cs typeface="+mj-cs"/>
              </a:rPr>
              <a:t>Dissatisfied Customers &amp; additional costs for the firm</a:t>
            </a:r>
          </a:p>
        </p:txBody>
      </p:sp>
    </p:spTree>
    <p:extLst>
      <p:ext uri="{BB962C8B-B14F-4D97-AF65-F5344CB8AC3E}">
        <p14:creationId xmlns:p14="http://schemas.microsoft.com/office/powerpoint/2010/main" val="28548178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3666" name="Title 1"/>
              <p:cNvSpPr>
                <a:spLocks noGrp="1"/>
              </p:cNvSpPr>
              <p:nvPr>
                <p:ph type="title"/>
              </p:nvPr>
            </p:nvSpPr>
            <p:spPr/>
            <p:txBody>
              <a:bodyPr/>
              <a:lstStyle/>
              <a:p>
                <a:r>
                  <a:rPr lang="en-US" altLang="en-US" dirty="0"/>
                  <a:t>Exercise – Individual – </a:t>
                </a:r>
                <a14:m>
                  <m:oMath xmlns:m="http://schemas.openxmlformats.org/officeDocument/2006/math">
                    <m:r>
                      <a:rPr lang="en-US" altLang="en-US" i="1" dirty="0" smtClean="0">
                        <a:latin typeface="Cambria Math" panose="02040503050406030204" pitchFamily="18" charset="0"/>
                      </a:rPr>
                      <m:t>𝑄</m:t>
                    </m:r>
                    <m:r>
                      <a:rPr lang="en-US" altLang="en-US" i="1" dirty="0" smtClean="0">
                        <a:latin typeface="Cambria Math" panose="02040503050406030204" pitchFamily="18" charset="0"/>
                      </a:rPr>
                      <m:t>−02</m:t>
                    </m:r>
                  </m:oMath>
                </a14:m>
                <a:endParaRPr lang="en-US" altLang="en-US" dirty="0"/>
              </a:p>
            </p:txBody>
          </p:sp>
        </mc:Choice>
        <mc:Fallback xmlns="">
          <p:sp>
            <p:nvSpPr>
              <p:cNvPr id="113666" name="Title 1"/>
              <p:cNvSpPr>
                <a:spLocks noGrp="1" noRot="1" noChangeAspect="1" noMove="1" noResize="1" noEditPoints="1" noAdjustHandles="1" noChangeArrowheads="1" noChangeShapeType="1" noTextEdit="1"/>
              </p:cNvSpPr>
              <p:nvPr>
                <p:ph type="title"/>
              </p:nvPr>
            </p:nvSpPr>
            <p:spPr>
              <a:blipFill>
                <a:blip r:embed="rId2"/>
                <a:stretch>
                  <a:fillRect l="-1556" b="-15000"/>
                </a:stretch>
              </a:blipFill>
            </p:spPr>
            <p:txBody>
              <a:bodyPr/>
              <a:lstStyle/>
              <a:p>
                <a:r>
                  <a:rPr lang="en-US">
                    <a:noFill/>
                  </a:rPr>
                  <a:t> </a:t>
                </a:r>
              </a:p>
            </p:txBody>
          </p:sp>
        </mc:Fallback>
      </mc:AlternateContent>
      <p:pic>
        <p:nvPicPr>
          <p:cNvPr id="113667"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18" y="1383424"/>
            <a:ext cx="5451822" cy="491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83938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Charts for Attributes: P chart</a:t>
            </a:r>
          </a:p>
        </p:txBody>
      </p:sp>
      <mc:AlternateContent xmlns:mc="http://schemas.openxmlformats.org/markup-compatibility/2006" xmlns:a14="http://schemas.microsoft.com/office/drawing/2010/main">
        <mc:Choice Requires="a14">
          <p:sp>
            <p:nvSpPr>
              <p:cNvPr id="6" name="Text Placeholder 5"/>
              <p:cNvSpPr>
                <a:spLocks noGrp="1"/>
              </p:cNvSpPr>
              <p:nvPr>
                <p:ph type="body" idx="1"/>
              </p:nvPr>
            </p:nvSpPr>
            <p:spPr/>
            <p:txBody>
              <a:bodyPr/>
              <a:lstStyle/>
              <a:p>
                <a14:m>
                  <m:oMath xmlns:m="http://schemas.openxmlformats.org/officeDocument/2006/math">
                    <m:acc>
                      <m:accPr>
                        <m:chr m:val="̅"/>
                        <m:ctrlPr>
                          <a:rPr lang="en-US" sz="2400" b="1" i="1" smtClean="0">
                            <a:solidFill>
                              <a:srgbClr val="FF0000"/>
                            </a:solidFill>
                            <a:latin typeface="Cambria Math" panose="02040503050406030204" pitchFamily="18" charset="0"/>
                          </a:rPr>
                        </m:ctrlPr>
                      </m:accPr>
                      <m:e>
                        <m:r>
                          <a:rPr lang="en-US" sz="2400" b="1" i="1">
                            <a:solidFill>
                              <a:srgbClr val="FF0000"/>
                            </a:solidFill>
                            <a:latin typeface="Cambria Math" panose="02040503050406030204" pitchFamily="18" charset="0"/>
                          </a:rPr>
                          <m:t>𝒑</m:t>
                        </m:r>
                      </m:e>
                    </m:acc>
                    <m:r>
                      <a:rPr lang="en-US" sz="2400" b="1" i="1">
                        <a:solidFill>
                          <a:srgbClr val="FF0000"/>
                        </a:solidFill>
                        <a:latin typeface="Cambria Math" panose="02040503050406030204" pitchFamily="18" charset="0"/>
                      </a:rPr>
                      <m:t>−</m:t>
                    </m:r>
                    <m:r>
                      <a:rPr lang="en-US" sz="2400" b="1" i="1">
                        <a:solidFill>
                          <a:srgbClr val="FF0000"/>
                        </a:solidFill>
                        <a:latin typeface="Cambria Math" panose="02040503050406030204" pitchFamily="18" charset="0"/>
                      </a:rPr>
                      <m:t>𝑪𝒉𝒂𝒓𝒕𝒔</m:t>
                    </m:r>
                    <m:r>
                      <a:rPr lang="en-US" sz="2400" b="1" i="1">
                        <a:solidFill>
                          <a:srgbClr val="FF0000"/>
                        </a:solidFill>
                        <a:latin typeface="Cambria Math" panose="02040503050406030204" pitchFamily="18" charset="0"/>
                      </a:rPr>
                      <m:t> </m:t>
                    </m:r>
                  </m:oMath>
                </a14:m>
                <a:r>
                  <a:rPr lang="en-US" sz="2400" dirty="0">
                    <a:solidFill>
                      <a:srgbClr val="000000"/>
                    </a:solidFill>
                    <a:latin typeface="Arial (Body)"/>
                  </a:rPr>
                  <a:t>are used for controlling the </a:t>
                </a:r>
                <a14:m>
                  <m:oMath xmlns:m="http://schemas.openxmlformats.org/officeDocument/2006/math">
                    <m:r>
                      <a:rPr lang="en-US" sz="2400" b="1" i="1" u="sng" dirty="0" smtClean="0">
                        <a:solidFill>
                          <a:srgbClr val="FF0000"/>
                        </a:solidFill>
                        <a:latin typeface="Cambria Math" panose="02040503050406030204" pitchFamily="18" charset="0"/>
                      </a:rPr>
                      <m:t>𝒑𝒓𝒐𝒑𝒐𝒓𝒕𝒊𝒐𝒏</m:t>
                    </m:r>
                    <m:r>
                      <a:rPr lang="en-US" sz="2400" b="1" i="1" dirty="0">
                        <a:solidFill>
                          <a:srgbClr val="FF0000"/>
                        </a:solidFill>
                        <a:latin typeface="Cambria Math" panose="02040503050406030204" pitchFamily="18" charset="0"/>
                      </a:rPr>
                      <m:t> </m:t>
                    </m:r>
                  </m:oMath>
                </a14:m>
                <a:r>
                  <a:rPr lang="en-US" sz="2400" dirty="0">
                    <a:solidFill>
                      <a:srgbClr val="000000"/>
                    </a:solidFill>
                    <a:latin typeface="Arial (Body)"/>
                  </a:rPr>
                  <a:t>of defective services or products generated by the process.</a:t>
                </a:r>
              </a:p>
              <a:p>
                <a:endParaRPr lang="en-US" dirty="0"/>
              </a:p>
            </p:txBody>
          </p:sp>
        </mc:Choice>
        <mc:Fallback xmlns="">
          <p:sp>
            <p:nvSpPr>
              <p:cNvPr id="6" name="Text Placeholder 5"/>
              <p:cNvSpPr>
                <a:spLocks noGrp="1" noRot="1" noChangeAspect="1" noMove="1" noResize="1" noEditPoints="1" noAdjustHandles="1" noChangeArrowheads="1" noChangeShapeType="1" noTextEdit="1"/>
              </p:cNvSpPr>
              <p:nvPr>
                <p:ph type="body" idx="1"/>
              </p:nvPr>
            </p:nvSpPr>
            <p:spPr>
              <a:blipFill>
                <a:blip r:embed="rId3"/>
                <a:stretch>
                  <a:fillRect l="-778"/>
                </a:stretch>
              </a:blipFill>
            </p:spPr>
            <p:txBody>
              <a:bodyPr/>
              <a:lstStyle/>
              <a:p>
                <a:r>
                  <a:rPr lang="en-US">
                    <a:noFill/>
                  </a:rPr>
                  <a:t> </a:t>
                </a:r>
              </a:p>
            </p:txBody>
          </p:sp>
        </mc:Fallback>
      </mc:AlternateContent>
      <p:graphicFrame>
        <p:nvGraphicFramePr>
          <p:cNvPr id="114691" name="Object 4" descr="sigma sub p = the square root of p-bar times, 1 minus p-bar, divided by n."/>
          <p:cNvGraphicFramePr>
            <a:graphicFrameLocks noChangeAspect="1"/>
          </p:cNvGraphicFramePr>
          <p:nvPr>
            <p:extLst>
              <p:ext uri="{D42A27DB-BD31-4B8C-83A1-F6EECF244321}">
                <p14:modId xmlns:p14="http://schemas.microsoft.com/office/powerpoint/2010/main" val="2523827215"/>
              </p:ext>
            </p:extLst>
          </p:nvPr>
        </p:nvGraphicFramePr>
        <p:xfrm>
          <a:off x="4311820" y="3326983"/>
          <a:ext cx="2552700" cy="590550"/>
        </p:xfrm>
        <a:graphic>
          <a:graphicData uri="http://schemas.openxmlformats.org/presentationml/2006/ole">
            <mc:AlternateContent xmlns:mc="http://schemas.openxmlformats.org/markup-compatibility/2006">
              <mc:Choice xmlns:v="urn:schemas-microsoft-com:vml" Requires="v">
                <p:oleObj name="Equation" r:id="rId4" imgW="1244600" imgH="292100" progId="Equation.DSMT4">
                  <p:embed/>
                </p:oleObj>
              </mc:Choice>
              <mc:Fallback>
                <p:oleObj name="Equation" r:id="rId4" imgW="1244600" imgH="292100" progId="Equation.DSMT4">
                  <p:embed/>
                  <p:pic>
                    <p:nvPicPr>
                      <p:cNvPr id="114691" name="Object 4" descr="sigma sub p = the square root of p-bar times, 1 minus p-bar, divided by 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1820" y="3326983"/>
                        <a:ext cx="25527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2" name="Object 7" descr="p-bar = the center line on the chart. U C L sub p = p-bar + z sigma sub p and L C L sub p = p-bar minus z sigma sub p."/>
          <p:cNvGraphicFramePr>
            <a:graphicFrameLocks noChangeAspect="1"/>
          </p:cNvGraphicFramePr>
          <p:nvPr>
            <p:extLst>
              <p:ext uri="{D42A27DB-BD31-4B8C-83A1-F6EECF244321}">
                <p14:modId xmlns:p14="http://schemas.microsoft.com/office/powerpoint/2010/main" val="516024856"/>
              </p:ext>
            </p:extLst>
          </p:nvPr>
        </p:nvGraphicFramePr>
        <p:xfrm>
          <a:off x="4357351" y="4173571"/>
          <a:ext cx="4891087" cy="1392238"/>
        </p:xfrm>
        <a:graphic>
          <a:graphicData uri="http://schemas.openxmlformats.org/presentationml/2006/ole">
            <mc:AlternateContent xmlns:mc="http://schemas.openxmlformats.org/markup-compatibility/2006">
              <mc:Choice xmlns:v="urn:schemas-microsoft-com:vml" Requires="v">
                <p:oleObj name="Equation" r:id="rId6" imgW="2057400" imgH="584200" progId="Equation.DSMT4">
                  <p:embed/>
                </p:oleObj>
              </mc:Choice>
              <mc:Fallback>
                <p:oleObj name="Equation" r:id="rId6" imgW="2057400" imgH="584200" progId="Equation.DSMT4">
                  <p:embed/>
                  <p:pic>
                    <p:nvPicPr>
                      <p:cNvPr id="114692" name="Object 7" descr="p-bar = the center line on the chart. U C L sub p = p-bar + z sigma sub p and L C L sub p = p-bar minus z sigma sub 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7351" y="4173571"/>
                        <a:ext cx="4891087" cy="139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 name="TextBox 3"/>
              <p:cNvSpPr txBox="1"/>
              <p:nvPr/>
            </p:nvSpPr>
            <p:spPr>
              <a:xfrm>
                <a:off x="4311820" y="2685490"/>
                <a:ext cx="391844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𝑇h𝑒</m:t>
                      </m:r>
                      <m:r>
                        <a:rPr lang="en-US" sz="2400" i="1" dirty="0" smtClean="0">
                          <a:latin typeface="Cambria Math" panose="02040503050406030204" pitchFamily="18" charset="0"/>
                        </a:rPr>
                        <m:t> </m:t>
                      </m:r>
                      <m:r>
                        <a:rPr lang="en-US" sz="2400" i="1" dirty="0" smtClean="0">
                          <a:latin typeface="Cambria Math" panose="02040503050406030204" pitchFamily="18" charset="0"/>
                        </a:rPr>
                        <m:t>𝑠𝑡𝑎𝑛𝑑𝑎𝑟𝑑</m:t>
                      </m:r>
                      <m:r>
                        <a:rPr lang="en-US" sz="2400" i="1" dirty="0" smtClean="0">
                          <a:latin typeface="Cambria Math" panose="02040503050406030204" pitchFamily="18" charset="0"/>
                        </a:rPr>
                        <m:t> </m:t>
                      </m:r>
                      <m:r>
                        <a:rPr lang="en-US" sz="2400" i="1" dirty="0" smtClean="0">
                          <a:latin typeface="Cambria Math" panose="02040503050406030204" pitchFamily="18" charset="0"/>
                        </a:rPr>
                        <m:t>𝑑𝑒𝑣𝑖𝑎𝑡𝑖𝑜𝑛</m:t>
                      </m:r>
                      <m:r>
                        <a:rPr lang="en-US" sz="2400" i="1" dirty="0" smtClean="0">
                          <a:latin typeface="Cambria Math" panose="02040503050406030204" pitchFamily="18" charset="0"/>
                        </a:rPr>
                        <m:t> </m:t>
                      </m:r>
                      <m:r>
                        <a:rPr lang="en-US" sz="2400" i="1" dirty="0" smtClean="0">
                          <a:latin typeface="Cambria Math" panose="02040503050406030204" pitchFamily="18" charset="0"/>
                        </a:rPr>
                        <m:t>𝑖𝑠</m:t>
                      </m:r>
                    </m:oMath>
                  </m:oMathPara>
                </a14:m>
                <a:endParaRPr lang="en-US" sz="2400" dirty="0">
                  <a:latin typeface="Arial (Body)"/>
                </a:endParaRPr>
              </a:p>
              <a:p>
                <a:endParaRPr lang="en-US" sz="1600" dirty="0"/>
              </a:p>
            </p:txBody>
          </p:sp>
        </mc:Choice>
        <mc:Fallback xmlns="">
          <p:sp>
            <p:nvSpPr>
              <p:cNvPr id="4" name="TextBox 3"/>
              <p:cNvSpPr txBox="1">
                <a:spLocks noRot="1" noChangeAspect="1" noMove="1" noResize="1" noEditPoints="1" noAdjustHandles="1" noChangeArrowheads="1" noChangeShapeType="1" noTextEdit="1"/>
              </p:cNvSpPr>
              <p:nvPr/>
            </p:nvSpPr>
            <p:spPr>
              <a:xfrm>
                <a:off x="4311820" y="2685490"/>
                <a:ext cx="3918445" cy="70788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6620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lIns="91425" tIns="91425" rIns="91425" bIns="91425" anchor="b" anchorCtr="0"/>
          <a:lstStyle/>
          <a:p>
            <a:pPr>
              <a:defRPr/>
            </a:pPr>
            <a:r>
              <a:rPr lang="en-US" altLang="en-US" dirty="0">
                <a:ea typeface="+mn-ea"/>
                <a:cs typeface="+mn-cs"/>
                <a:sym typeface="Times New Roman"/>
              </a:rPr>
              <a:t>Example 3</a:t>
            </a:r>
          </a:p>
        </p:txBody>
      </p:sp>
      <p:sp>
        <p:nvSpPr>
          <p:cNvPr id="115715" name="Text Placeholder 2"/>
          <p:cNvSpPr>
            <a:spLocks noGrp="1"/>
          </p:cNvSpPr>
          <p:nvPr>
            <p:ph type="body" idx="1"/>
          </p:nvPr>
        </p:nvSpPr>
        <p:spPr/>
        <p:txBody>
          <a:bodyPr lIns="91425" tIns="91425" rIns="91425" bIns="91425" anchor="t" anchorCtr="0"/>
          <a:lstStyle/>
          <a:p>
            <a:pPr marL="255588" indent="-255588" algn="just">
              <a:buSzPts val="2400"/>
            </a:pPr>
            <a:r>
              <a:rPr lang="en-US" altLang="en-US" sz="2400" dirty="0">
                <a:solidFill>
                  <a:srgbClr val="000000"/>
                </a:solidFill>
                <a:latin typeface="Arial (Body)"/>
              </a:rPr>
              <a:t>Hometown Bank is concerned about the </a:t>
            </a:r>
            <a:r>
              <a:rPr lang="en-US" altLang="en-US" sz="2400" dirty="0">
                <a:solidFill>
                  <a:srgbClr val="FF0000"/>
                </a:solidFill>
                <a:latin typeface="Arial (Body)"/>
              </a:rPr>
              <a:t>number</a:t>
            </a:r>
            <a:r>
              <a:rPr lang="en-US" altLang="en-US" sz="2400" dirty="0">
                <a:solidFill>
                  <a:srgbClr val="000000"/>
                </a:solidFill>
                <a:latin typeface="Arial (Body)"/>
              </a:rPr>
              <a:t> of </a:t>
            </a:r>
            <a:r>
              <a:rPr lang="en-US" altLang="en-US" sz="2400" dirty="0">
                <a:solidFill>
                  <a:srgbClr val="FF0000"/>
                </a:solidFill>
                <a:latin typeface="Arial (Body)"/>
              </a:rPr>
              <a:t>wrong</a:t>
            </a:r>
            <a:r>
              <a:rPr lang="en-US" altLang="en-US" sz="2400" dirty="0">
                <a:solidFill>
                  <a:srgbClr val="000000"/>
                </a:solidFill>
                <a:latin typeface="Arial (Body)"/>
              </a:rPr>
              <a:t> customer </a:t>
            </a:r>
            <a:r>
              <a:rPr lang="en-US" altLang="en-US" sz="2400" dirty="0">
                <a:solidFill>
                  <a:srgbClr val="FF0000"/>
                </a:solidFill>
                <a:latin typeface="Arial (Body)"/>
              </a:rPr>
              <a:t>account numbers </a:t>
            </a:r>
            <a:r>
              <a:rPr lang="en-US" altLang="en-US" sz="2400" dirty="0">
                <a:solidFill>
                  <a:srgbClr val="000000"/>
                </a:solidFill>
                <a:latin typeface="Arial (Body)"/>
              </a:rPr>
              <a:t>recorded. </a:t>
            </a:r>
          </a:p>
          <a:p>
            <a:pPr marL="255588" indent="-255588" algn="just">
              <a:buSzPts val="2400"/>
            </a:pPr>
            <a:r>
              <a:rPr lang="en-US" altLang="en-US" sz="2400" dirty="0">
                <a:solidFill>
                  <a:srgbClr val="000000"/>
                </a:solidFill>
                <a:latin typeface="Arial (Body)"/>
              </a:rPr>
              <a:t>Each week a random sample of 2,500 deposits is taken and the number of incorrect account numbers is recorded.</a:t>
            </a:r>
          </a:p>
          <a:p>
            <a:pPr marL="255588" indent="-255588" algn="just">
              <a:buSzPts val="2400"/>
            </a:pPr>
            <a:r>
              <a:rPr lang="en-US" altLang="en-US" sz="2400" dirty="0">
                <a:solidFill>
                  <a:srgbClr val="000000"/>
                </a:solidFill>
                <a:latin typeface="Arial (Body)"/>
              </a:rPr>
              <a:t>Using </a:t>
            </a:r>
            <a:r>
              <a:rPr lang="en-US" altLang="en-US" sz="2400" dirty="0">
                <a:solidFill>
                  <a:srgbClr val="FF0000"/>
                </a:solidFill>
                <a:latin typeface="Arial (Body)"/>
              </a:rPr>
              <a:t>three-sigma</a:t>
            </a:r>
            <a:r>
              <a:rPr lang="en-US" altLang="en-US" sz="2400" dirty="0">
                <a:solidFill>
                  <a:srgbClr val="000000"/>
                </a:solidFill>
                <a:latin typeface="Arial (Body)"/>
              </a:rPr>
              <a:t> control limits, is the booking process out of statistical control?</a:t>
            </a:r>
          </a:p>
          <a:p>
            <a:pPr marL="255588" indent="-255588" algn="just">
              <a:buSzPts val="2400"/>
            </a:pPr>
            <a:r>
              <a:rPr lang="en-US" altLang="en-US" sz="2400" dirty="0">
                <a:solidFill>
                  <a:srgbClr val="000000"/>
                </a:solidFill>
                <a:latin typeface="Arial (Body)"/>
                <a:cs typeface="Calibri" panose="020F0502020204030204" pitchFamily="34" charset="0"/>
              </a:rPr>
              <a:t>Calculate the sample proportion defective and plot </a:t>
            </a:r>
          </a:p>
          <a:p>
            <a:pPr marL="0" indent="0" algn="just">
              <a:buSzPts val="2400"/>
              <a:buNone/>
            </a:pPr>
            <a:r>
              <a:rPr lang="en-US" altLang="en-US" sz="2400" dirty="0">
                <a:solidFill>
                  <a:srgbClr val="000000"/>
                </a:solidFill>
                <a:latin typeface="Arial (Body)"/>
                <a:cs typeface="Calibri" panose="020F0502020204030204" pitchFamily="34" charset="0"/>
              </a:rPr>
              <a:t>    each sample proportion defective on the chart.</a:t>
            </a:r>
          </a:p>
          <a:p>
            <a:pPr marL="255588" indent="-255588" algn="just">
              <a:buSzPts val="2400"/>
            </a:pPr>
            <a:endParaRPr lang="en-US" altLang="en-US" sz="2400" dirty="0">
              <a:solidFill>
                <a:srgbClr val="000000"/>
              </a:solidFill>
              <a:latin typeface="Arial (Body)"/>
            </a:endParaRPr>
          </a:p>
        </p:txBody>
      </p:sp>
      <p:pic>
        <p:nvPicPr>
          <p:cNvPr id="11571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727971" y="4155375"/>
            <a:ext cx="3190537" cy="225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3262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lIns="91425" tIns="91425" rIns="91425" bIns="91425" anchor="b" anchorCtr="0"/>
          <a:lstStyle/>
          <a:p>
            <a:pPr>
              <a:defRPr/>
            </a:pPr>
            <a:r>
              <a:rPr lang="en-US" altLang="en-US" dirty="0">
                <a:ea typeface="+mn-ea"/>
                <a:cs typeface="+mn-cs"/>
              </a:rPr>
              <a:t>Example 3 (cont’d) </a:t>
            </a:r>
          </a:p>
        </p:txBody>
      </p:sp>
      <p:graphicFrame>
        <p:nvGraphicFramePr>
          <p:cNvPr id="4" name="Table 3"/>
          <p:cNvGraphicFramePr>
            <a:graphicFrameLocks noGrp="1"/>
          </p:cNvGraphicFramePr>
          <p:nvPr>
            <p:extLst>
              <p:ext uri="{D42A27DB-BD31-4B8C-83A1-F6EECF244321}">
                <p14:modId xmlns:p14="http://schemas.microsoft.com/office/powerpoint/2010/main" val="1220258255"/>
              </p:ext>
            </p:extLst>
          </p:nvPr>
        </p:nvGraphicFramePr>
        <p:xfrm>
          <a:off x="4085617" y="1272661"/>
          <a:ext cx="4876800" cy="5037810"/>
        </p:xfrm>
        <a:graphic>
          <a:graphicData uri="http://schemas.openxmlformats.org/drawingml/2006/table">
            <a:tbl>
              <a:tblPr firstRow="1" bandRow="1">
                <a:tableStyleId>{3B4B98B0-60AC-42C2-AFA5-B58CD77FA1E5}</a:tableStyleId>
              </a:tblPr>
              <a:tblGrid>
                <a:gridCol w="2125316">
                  <a:extLst>
                    <a:ext uri="{9D8B030D-6E8A-4147-A177-3AD203B41FA5}">
                      <a16:colId xmlns:a16="http://schemas.microsoft.com/office/drawing/2014/main" val="20000"/>
                    </a:ext>
                  </a:extLst>
                </a:gridCol>
                <a:gridCol w="2751484">
                  <a:extLst>
                    <a:ext uri="{9D8B030D-6E8A-4147-A177-3AD203B41FA5}">
                      <a16:colId xmlns:a16="http://schemas.microsoft.com/office/drawing/2014/main" val="20001"/>
                    </a:ext>
                  </a:extLst>
                </a:gridCol>
              </a:tblGrid>
              <a:tr h="579072">
                <a:tc>
                  <a:txBody>
                    <a:bodyPr/>
                    <a:lstStyle/>
                    <a:p>
                      <a:pPr algn="ctr"/>
                      <a:r>
                        <a:rPr kumimoji="0" lang="en-US" sz="1600" b="1" i="0" u="none" strike="noStrike" cap="none" normalizeH="0" baseline="0" dirty="0">
                          <a:ln>
                            <a:noFill/>
                          </a:ln>
                          <a:solidFill>
                            <a:srgbClr val="000000"/>
                          </a:solidFill>
                          <a:effectLst/>
                          <a:latin typeface="+mn-lt"/>
                        </a:rPr>
                        <a:t>Sample Number</a:t>
                      </a:r>
                      <a:endParaRPr lang="en-US" sz="1600" dirty="0">
                        <a:solidFill>
                          <a:srgbClr val="000000"/>
                        </a:solidFill>
                        <a:latin typeface="+mn-lt"/>
                      </a:endParaRP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kumimoji="0" lang="en-US" sz="1600" b="1" i="0" u="none" strike="noStrike" cap="none" normalizeH="0" baseline="0" dirty="0">
                          <a:ln>
                            <a:noFill/>
                          </a:ln>
                          <a:solidFill>
                            <a:srgbClr val="000000"/>
                          </a:solidFill>
                          <a:effectLst/>
                          <a:latin typeface="+mn-lt"/>
                        </a:rPr>
                        <a:t>Wrong Account Numbers</a:t>
                      </a:r>
                      <a:endParaRPr lang="en-US" sz="1600" dirty="0">
                        <a:solidFill>
                          <a:srgbClr val="000000"/>
                        </a:solidFill>
                        <a:latin typeface="+mn-lt"/>
                      </a:endParaRP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r h="335235">
                <a:tc>
                  <a:txBody>
                    <a:bodyPr/>
                    <a:lstStyle/>
                    <a:p>
                      <a:pPr algn="ctr"/>
                      <a:r>
                        <a:rPr lang="en-US" sz="1600" dirty="0">
                          <a:solidFill>
                            <a:srgbClr val="000000"/>
                          </a:solidFill>
                          <a:latin typeface="+mn-lt"/>
                        </a:rPr>
                        <a:t>1</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15</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35235">
                <a:tc>
                  <a:txBody>
                    <a:bodyPr/>
                    <a:lstStyle/>
                    <a:p>
                      <a:pPr algn="ctr"/>
                      <a:r>
                        <a:rPr lang="en-US" sz="1600" dirty="0">
                          <a:solidFill>
                            <a:srgbClr val="000000"/>
                          </a:solidFill>
                          <a:latin typeface="+mn-lt"/>
                        </a:rPr>
                        <a:t>2</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12</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35235">
                <a:tc>
                  <a:txBody>
                    <a:bodyPr/>
                    <a:lstStyle/>
                    <a:p>
                      <a:pPr algn="ctr"/>
                      <a:r>
                        <a:rPr lang="en-US" sz="1600" dirty="0">
                          <a:solidFill>
                            <a:srgbClr val="000000"/>
                          </a:solidFill>
                          <a:latin typeface="+mn-lt"/>
                        </a:rPr>
                        <a:t>3</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19</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35235">
                <a:tc>
                  <a:txBody>
                    <a:bodyPr/>
                    <a:lstStyle/>
                    <a:p>
                      <a:pPr algn="ctr"/>
                      <a:r>
                        <a:rPr lang="en-US" sz="1600" dirty="0">
                          <a:solidFill>
                            <a:srgbClr val="000000"/>
                          </a:solidFill>
                          <a:latin typeface="+mn-lt"/>
                        </a:rPr>
                        <a:t>4</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  2</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35235">
                <a:tc>
                  <a:txBody>
                    <a:bodyPr/>
                    <a:lstStyle/>
                    <a:p>
                      <a:pPr algn="ctr"/>
                      <a:r>
                        <a:rPr lang="en-US" sz="1600" dirty="0">
                          <a:solidFill>
                            <a:srgbClr val="000000"/>
                          </a:solidFill>
                          <a:latin typeface="+mn-lt"/>
                        </a:rPr>
                        <a:t>5</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19</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335235">
                <a:tc>
                  <a:txBody>
                    <a:bodyPr/>
                    <a:lstStyle/>
                    <a:p>
                      <a:pPr algn="ctr"/>
                      <a:r>
                        <a:rPr lang="en-US" sz="1600" dirty="0">
                          <a:solidFill>
                            <a:srgbClr val="000000"/>
                          </a:solidFill>
                          <a:latin typeface="+mn-lt"/>
                        </a:rPr>
                        <a:t>6</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  4 </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435882">
                <a:tc>
                  <a:txBody>
                    <a:bodyPr/>
                    <a:lstStyle/>
                    <a:p>
                      <a:pPr algn="ctr"/>
                      <a:r>
                        <a:rPr lang="en-US" sz="1600" dirty="0">
                          <a:solidFill>
                            <a:srgbClr val="000000"/>
                          </a:solidFill>
                          <a:latin typeface="+mn-lt"/>
                        </a:rPr>
                        <a:t>7</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24</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335235">
                <a:tc>
                  <a:txBody>
                    <a:bodyPr/>
                    <a:lstStyle/>
                    <a:p>
                      <a:pPr algn="ctr"/>
                      <a:r>
                        <a:rPr lang="en-US" sz="1600" dirty="0">
                          <a:solidFill>
                            <a:srgbClr val="000000"/>
                          </a:solidFill>
                          <a:latin typeface="+mn-lt"/>
                        </a:rPr>
                        <a:t>8</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7</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22621618"/>
                  </a:ext>
                </a:extLst>
              </a:tr>
              <a:tr h="335235">
                <a:tc>
                  <a:txBody>
                    <a:bodyPr/>
                    <a:lstStyle/>
                    <a:p>
                      <a:pPr algn="ctr"/>
                      <a:r>
                        <a:rPr lang="en-US" sz="1600" dirty="0">
                          <a:solidFill>
                            <a:srgbClr val="000000"/>
                          </a:solidFill>
                          <a:latin typeface="+mn-lt"/>
                        </a:rPr>
                        <a:t>9</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10</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922505821"/>
                  </a:ext>
                </a:extLst>
              </a:tr>
              <a:tr h="335235">
                <a:tc>
                  <a:txBody>
                    <a:bodyPr/>
                    <a:lstStyle/>
                    <a:p>
                      <a:pPr algn="ctr"/>
                      <a:r>
                        <a:rPr lang="en-US" sz="1600" dirty="0">
                          <a:solidFill>
                            <a:srgbClr val="000000"/>
                          </a:solidFill>
                          <a:latin typeface="+mn-lt"/>
                        </a:rPr>
                        <a:t>10</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17</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74004996"/>
                  </a:ext>
                </a:extLst>
              </a:tr>
              <a:tr h="335235">
                <a:tc>
                  <a:txBody>
                    <a:bodyPr/>
                    <a:lstStyle/>
                    <a:p>
                      <a:pPr algn="ctr"/>
                      <a:r>
                        <a:rPr lang="en-US" sz="1600" dirty="0">
                          <a:solidFill>
                            <a:srgbClr val="000000"/>
                          </a:solidFill>
                          <a:latin typeface="+mn-lt"/>
                        </a:rPr>
                        <a:t>11</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15</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62778671"/>
                  </a:ext>
                </a:extLst>
              </a:tr>
              <a:tr h="335235">
                <a:tc>
                  <a:txBody>
                    <a:bodyPr/>
                    <a:lstStyle/>
                    <a:p>
                      <a:pPr algn="ctr"/>
                      <a:r>
                        <a:rPr lang="en-US" sz="1600" dirty="0">
                          <a:solidFill>
                            <a:srgbClr val="000000"/>
                          </a:solidFill>
                          <a:latin typeface="+mn-lt"/>
                        </a:rPr>
                        <a:t>12</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dirty="0">
                          <a:solidFill>
                            <a:srgbClr val="000000"/>
                          </a:solidFill>
                          <a:latin typeface="+mn-lt"/>
                        </a:rPr>
                        <a:t>3</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41883445"/>
                  </a:ext>
                </a:extLst>
              </a:tr>
              <a:tr h="335235">
                <a:tc>
                  <a:txBody>
                    <a:bodyPr/>
                    <a:lstStyle/>
                    <a:p>
                      <a:pPr algn="ctr"/>
                      <a:r>
                        <a:rPr lang="en-US" sz="1600" b="1" dirty="0">
                          <a:solidFill>
                            <a:srgbClr val="000000"/>
                          </a:solidFill>
                          <a:latin typeface="+mn-lt"/>
                        </a:rPr>
                        <a:t>Total</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en-US" sz="1600" b="1" dirty="0">
                          <a:solidFill>
                            <a:srgbClr val="000000"/>
                          </a:solidFill>
                          <a:latin typeface="+mn-lt"/>
                        </a:rPr>
                        <a:t>147</a:t>
                      </a:r>
                    </a:p>
                  </a:txBody>
                  <a:tcPr marL="91411" marR="91411" marT="45699" marB="4569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47805410"/>
                  </a:ext>
                </a:extLst>
              </a:tr>
            </a:tbl>
          </a:graphicData>
        </a:graphic>
      </p:graphicFrame>
    </p:spTree>
    <p:extLst>
      <p:ext uri="{BB962C8B-B14F-4D97-AF65-F5344CB8AC3E}">
        <p14:creationId xmlns:p14="http://schemas.microsoft.com/office/powerpoint/2010/main" val="31641409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7762" name="Object 6" descr="p-bar = the total defectives divided by the total number of observations = 147 divided by 12 times 2500 = 0.0049."/>
              <p:cNvSpPr txBox="1"/>
              <p:nvPr/>
            </p:nvSpPr>
            <p:spPr bwMode="auto">
              <a:xfrm>
                <a:off x="1091577" y="1618250"/>
                <a:ext cx="5874302" cy="746125"/>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acc>
                        <m:accPr>
                          <m:chr m:val="̄"/>
                          <m:ctrlPr>
                            <a:rPr lang="en-US" sz="2000" i="1" dirty="0" smtClean="0">
                              <a:solidFill>
                                <a:srgbClr val="000000"/>
                              </a:solidFill>
                              <a:latin typeface="Cambria Math" panose="02040503050406030204" pitchFamily="18" charset="0"/>
                            </a:rPr>
                          </m:ctrlPr>
                        </m:accPr>
                        <m:e>
                          <m:r>
                            <a:rPr lang="en-US" sz="2000" i="1" dirty="0" smtClean="0">
                              <a:solidFill>
                                <a:srgbClr val="000000"/>
                              </a:solidFill>
                              <a:latin typeface="Cambria Math" panose="02040503050406030204" pitchFamily="18" charset="0"/>
                            </a:rPr>
                            <m:t>𝑝</m:t>
                          </m:r>
                        </m:e>
                      </m:acc>
                      <m:r>
                        <a:rPr lang="en-US" sz="2000" i="1" dirty="0" smtClean="0">
                          <a:solidFill>
                            <a:srgbClr val="000000"/>
                          </a:solidFill>
                          <a:latin typeface="Cambria Math" panose="02040503050406030204" pitchFamily="18" charset="0"/>
                        </a:rPr>
                        <m:t>=</m:t>
                      </m:r>
                      <m:f>
                        <m:fPr>
                          <m:ctrlPr>
                            <a:rPr lang="en-US" sz="2000" i="1" dirty="0" smtClean="0">
                              <a:solidFill>
                                <a:srgbClr val="000000"/>
                              </a:solidFill>
                              <a:latin typeface="Cambria Math" panose="02040503050406030204" pitchFamily="18" charset="0"/>
                            </a:rPr>
                          </m:ctrlPr>
                        </m:fPr>
                        <m:num>
                          <m:r>
                            <a:rPr lang="en-US" sz="2000" i="1" dirty="0" smtClean="0">
                              <a:solidFill>
                                <a:srgbClr val="000000"/>
                              </a:solidFill>
                              <a:latin typeface="Cambria Math" panose="02040503050406030204" pitchFamily="18" charset="0"/>
                            </a:rPr>
                            <m:t>𝑇𝑜𝑡𝑎𝑙</m:t>
                          </m:r>
                          <m:r>
                            <a:rPr lang="en-US" sz="2000" i="1" dirty="0" smtClean="0">
                              <a:solidFill>
                                <a:srgbClr val="000000"/>
                              </a:solidFill>
                              <a:latin typeface="Cambria Math" panose="02040503050406030204" pitchFamily="18" charset="0"/>
                            </a:rPr>
                            <m:t> </m:t>
                          </m:r>
                          <m:r>
                            <a:rPr lang="en-US" sz="2000" i="1" dirty="0" smtClean="0">
                              <a:solidFill>
                                <a:srgbClr val="000000"/>
                              </a:solidFill>
                              <a:latin typeface="Cambria Math" panose="02040503050406030204" pitchFamily="18" charset="0"/>
                            </a:rPr>
                            <m:t>𝑑𝑒𝑓𝑒𝑐𝑡𝑖𝑣𝑒𝑠</m:t>
                          </m:r>
                        </m:num>
                        <m:den>
                          <m:r>
                            <a:rPr lang="en-US" sz="2000" i="1" dirty="0" smtClean="0">
                              <a:solidFill>
                                <a:srgbClr val="000000"/>
                              </a:solidFill>
                              <a:latin typeface="Cambria Math" panose="02040503050406030204" pitchFamily="18" charset="0"/>
                            </a:rPr>
                            <m:t>𝑇𝑜𝑡𝑎𝑙</m:t>
                          </m:r>
                          <m:r>
                            <a:rPr lang="en-US" sz="2000" i="1" dirty="0" smtClean="0">
                              <a:solidFill>
                                <a:srgbClr val="000000"/>
                              </a:solidFill>
                              <a:latin typeface="Cambria Math" panose="02040503050406030204" pitchFamily="18" charset="0"/>
                            </a:rPr>
                            <m:t> </m:t>
                          </m:r>
                          <m:r>
                            <a:rPr lang="en-US" sz="2000" i="1" dirty="0" smtClean="0">
                              <a:solidFill>
                                <a:srgbClr val="000000"/>
                              </a:solidFill>
                              <a:latin typeface="Cambria Math" panose="02040503050406030204" pitchFamily="18" charset="0"/>
                            </a:rPr>
                            <m:t>𝑛𝑢𝑚𝑏𝑒𝑟</m:t>
                          </m:r>
                          <m:r>
                            <a:rPr lang="en-US" sz="2000" i="1" dirty="0" smtClean="0">
                              <a:solidFill>
                                <a:srgbClr val="000000"/>
                              </a:solidFill>
                              <a:latin typeface="Cambria Math" panose="02040503050406030204" pitchFamily="18" charset="0"/>
                            </a:rPr>
                            <m:t> </m:t>
                          </m:r>
                          <m:r>
                            <a:rPr lang="en-US" sz="2000" i="1" dirty="0" smtClean="0">
                              <a:solidFill>
                                <a:srgbClr val="000000"/>
                              </a:solidFill>
                              <a:latin typeface="Cambria Math" panose="02040503050406030204" pitchFamily="18" charset="0"/>
                            </a:rPr>
                            <m:t>𝑜𝑓</m:t>
                          </m:r>
                          <m:r>
                            <a:rPr lang="en-US" sz="2000" i="1" dirty="0" smtClean="0">
                              <a:solidFill>
                                <a:srgbClr val="000000"/>
                              </a:solidFill>
                              <a:latin typeface="Cambria Math" panose="02040503050406030204" pitchFamily="18" charset="0"/>
                            </a:rPr>
                            <m:t> </m:t>
                          </m:r>
                          <m:r>
                            <a:rPr lang="en-US" sz="2000" i="1" dirty="0" smtClean="0">
                              <a:solidFill>
                                <a:srgbClr val="000000"/>
                              </a:solidFill>
                              <a:latin typeface="Cambria Math" panose="02040503050406030204" pitchFamily="18" charset="0"/>
                            </a:rPr>
                            <m:t>𝑜𝑏𝑠𝑒𝑟𝑣𝑎𝑡𝑖𝑜𝑛𝑠</m:t>
                          </m:r>
                        </m:den>
                      </m:f>
                    </m:oMath>
                  </m:oMathPara>
                </a14:m>
                <a:endParaRPr lang="en-US" sz="2000" i="1" dirty="0">
                  <a:solidFill>
                    <a:srgbClr val="000000"/>
                  </a:solidFill>
                  <a:latin typeface="Cambria Math" panose="02040503050406030204" pitchFamily="18" charset="0"/>
                </a:endParaRPr>
              </a:p>
              <a:p>
                <a:endParaRPr lang="en-US" sz="2000"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dirty="0" smtClean="0">
                          <a:solidFill>
                            <a:srgbClr val="000000"/>
                          </a:solidFill>
                          <a:latin typeface="Cambria Math" panose="02040503050406030204" pitchFamily="18" charset="0"/>
                        </a:rPr>
                        <m:t> = 147/12(2,500) = 0.0049</m:t>
                      </m:r>
                    </m:oMath>
                  </m:oMathPara>
                </a14:m>
                <a:endParaRPr lang="en-US" sz="2000" dirty="0"/>
              </a:p>
            </p:txBody>
          </p:sp>
        </mc:Choice>
        <mc:Fallback xmlns="">
          <p:sp>
            <p:nvSpPr>
              <p:cNvPr id="117762" name="Object 6" descr="p-bar = the total defectives divided by the total number of observations = 147 divided by 12 times 2500 = 0.0049."/>
              <p:cNvSpPr txBox="1">
                <a:spLocks noRot="1" noChangeAspect="1" noMove="1" noResize="1" noEditPoints="1" noAdjustHandles="1" noChangeArrowheads="1" noChangeShapeType="1" noTextEdit="1"/>
              </p:cNvSpPr>
              <p:nvPr/>
            </p:nvSpPr>
            <p:spPr bwMode="auto">
              <a:xfrm>
                <a:off x="1091577" y="1618250"/>
                <a:ext cx="5874302" cy="746125"/>
              </a:xfrm>
              <a:prstGeom prst="rect">
                <a:avLst/>
              </a:prstGeom>
              <a:blipFill>
                <a:blip r:embed="rId2"/>
                <a:stretch>
                  <a:fillRect b="-8780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763" name="Object 7" descr="sigma sub p = the square root of p-bar times, 1 minus p-bar, over n = the square root of 0.0049 times, 1 minus 0.0049, divided by 2500 = 0.0014."/>
              <p:cNvSpPr txBox="1"/>
              <p:nvPr/>
            </p:nvSpPr>
            <p:spPr bwMode="auto">
              <a:xfrm>
                <a:off x="6965879" y="1450768"/>
                <a:ext cx="4961161" cy="1081087"/>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en-US" sz="2000" i="1" dirty="0" smtClean="0">
                              <a:solidFill>
                                <a:srgbClr val="000000"/>
                              </a:solidFill>
                              <a:latin typeface="Cambria Math" panose="02040503050406030204" pitchFamily="18" charset="0"/>
                            </a:rPr>
                          </m:ctrlPr>
                        </m:sSubPr>
                        <m:e>
                          <m:r>
                            <a:rPr lang="en-US" sz="2000" i="1" dirty="0" smtClean="0">
                              <a:solidFill>
                                <a:srgbClr val="000000"/>
                              </a:solidFill>
                              <a:latin typeface="Cambria Math" panose="02040503050406030204" pitchFamily="18" charset="0"/>
                            </a:rPr>
                            <m:t>𝜎</m:t>
                          </m:r>
                        </m:e>
                        <m:sub>
                          <m:r>
                            <a:rPr lang="en-US" sz="2000" i="1" dirty="0" smtClean="0">
                              <a:solidFill>
                                <a:srgbClr val="000000"/>
                              </a:solidFill>
                              <a:latin typeface="Cambria Math" panose="02040503050406030204" pitchFamily="18" charset="0"/>
                            </a:rPr>
                            <m:t>𝑝</m:t>
                          </m:r>
                        </m:sub>
                      </m:sSub>
                      <m:r>
                        <a:rPr lang="en-US" sz="2000" i="1" dirty="0" smtClean="0">
                          <a:solidFill>
                            <a:srgbClr val="000000"/>
                          </a:solidFill>
                          <a:latin typeface="Cambria Math" panose="02040503050406030204" pitchFamily="18" charset="0"/>
                        </a:rPr>
                        <m:t>= </m:t>
                      </m:r>
                      <m:rad>
                        <m:radPr>
                          <m:degHide m:val="on"/>
                          <m:ctrlPr>
                            <a:rPr lang="en-US" sz="2000" i="1" dirty="0" smtClean="0">
                              <a:solidFill>
                                <a:srgbClr val="000000"/>
                              </a:solidFill>
                              <a:latin typeface="Cambria Math" panose="02040503050406030204" pitchFamily="18" charset="0"/>
                            </a:rPr>
                          </m:ctrlPr>
                        </m:radPr>
                        <m:deg/>
                        <m:e>
                          <m:f>
                            <m:fPr>
                              <m:ctrlPr>
                                <a:rPr lang="en-US" sz="2000" i="1" dirty="0" smtClean="0">
                                  <a:solidFill>
                                    <a:srgbClr val="000000"/>
                                  </a:solidFill>
                                  <a:latin typeface="Cambria Math" panose="02040503050406030204" pitchFamily="18" charset="0"/>
                                </a:rPr>
                              </m:ctrlPr>
                            </m:fPr>
                            <m:num>
                              <m:acc>
                                <m:accPr>
                                  <m:chr m:val="̄"/>
                                  <m:ctrlPr>
                                    <a:rPr lang="en-US" sz="2000" i="1" dirty="0" smtClean="0">
                                      <a:solidFill>
                                        <a:srgbClr val="000000"/>
                                      </a:solidFill>
                                      <a:latin typeface="Cambria Math" panose="02040503050406030204" pitchFamily="18" charset="0"/>
                                    </a:rPr>
                                  </m:ctrlPr>
                                </m:accPr>
                                <m:e>
                                  <m:r>
                                    <a:rPr lang="en-US" sz="2000" i="1" dirty="0" smtClean="0">
                                      <a:solidFill>
                                        <a:srgbClr val="000000"/>
                                      </a:solidFill>
                                      <a:latin typeface="Cambria Math" panose="02040503050406030204" pitchFamily="18" charset="0"/>
                                    </a:rPr>
                                    <m:t>𝑝</m:t>
                                  </m:r>
                                </m:e>
                              </m:acc>
                              <m:d>
                                <m:dPr>
                                  <m:ctrlPr>
                                    <a:rPr lang="en-US" sz="2000" i="1" dirty="0" smtClean="0">
                                      <a:solidFill>
                                        <a:srgbClr val="000000"/>
                                      </a:solidFill>
                                      <a:latin typeface="Cambria Math" panose="02040503050406030204" pitchFamily="18" charset="0"/>
                                    </a:rPr>
                                  </m:ctrlPr>
                                </m:dPr>
                                <m:e>
                                  <m:r>
                                    <a:rPr lang="en-US" sz="2000" i="1" dirty="0" smtClean="0">
                                      <a:solidFill>
                                        <a:srgbClr val="000000"/>
                                      </a:solidFill>
                                      <a:latin typeface="Cambria Math" panose="02040503050406030204" pitchFamily="18" charset="0"/>
                                    </a:rPr>
                                    <m:t>1−</m:t>
                                  </m:r>
                                  <m:acc>
                                    <m:accPr>
                                      <m:chr m:val="̄"/>
                                      <m:ctrlPr>
                                        <a:rPr lang="en-US" sz="2000" i="1" dirty="0" smtClean="0">
                                          <a:solidFill>
                                            <a:srgbClr val="000000"/>
                                          </a:solidFill>
                                          <a:latin typeface="Cambria Math" panose="02040503050406030204" pitchFamily="18" charset="0"/>
                                        </a:rPr>
                                      </m:ctrlPr>
                                    </m:accPr>
                                    <m:e>
                                      <m:r>
                                        <a:rPr lang="en-US" sz="2000" i="1" dirty="0" smtClean="0">
                                          <a:solidFill>
                                            <a:srgbClr val="000000"/>
                                          </a:solidFill>
                                          <a:latin typeface="Cambria Math" panose="02040503050406030204" pitchFamily="18" charset="0"/>
                                        </a:rPr>
                                        <m:t>𝑝</m:t>
                                      </m:r>
                                    </m:e>
                                  </m:acc>
                                </m:e>
                              </m:d>
                            </m:num>
                            <m:den>
                              <m:r>
                                <a:rPr lang="en-US" sz="2000" i="1" dirty="0" smtClean="0">
                                  <a:solidFill>
                                    <a:srgbClr val="000000"/>
                                  </a:solidFill>
                                  <a:latin typeface="Cambria Math" panose="02040503050406030204" pitchFamily="18" charset="0"/>
                                </a:rPr>
                                <m:t>𝑛</m:t>
                              </m:r>
                            </m:den>
                          </m:f>
                        </m:e>
                      </m:rad>
                    </m:oMath>
                  </m:oMathPara>
                </a14:m>
                <a:endParaRPr lang="en-US" sz="2000" i="1" dirty="0">
                  <a:solidFill>
                    <a:srgbClr val="000000"/>
                  </a:solidFill>
                  <a:latin typeface="Cambria Math" panose="02040503050406030204" pitchFamily="18" charset="0"/>
                </a:endParaRPr>
              </a:p>
              <a:p>
                <a:endParaRPr lang="en-US" sz="2000"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dirty="0" smtClean="0">
                          <a:solidFill>
                            <a:srgbClr val="000000"/>
                          </a:solidFill>
                          <a:latin typeface="Cambria Math" panose="02040503050406030204" pitchFamily="18" charset="0"/>
                        </a:rPr>
                        <m:t> = </m:t>
                      </m:r>
                      <m:rad>
                        <m:radPr>
                          <m:degHide m:val="on"/>
                          <m:ctrlPr>
                            <a:rPr lang="en-US" sz="2000" i="1" dirty="0" smtClean="0">
                              <a:solidFill>
                                <a:srgbClr val="000000"/>
                              </a:solidFill>
                              <a:latin typeface="Cambria Math" panose="02040503050406030204" pitchFamily="18" charset="0"/>
                            </a:rPr>
                          </m:ctrlPr>
                        </m:radPr>
                        <m:deg/>
                        <m:e>
                          <m:f>
                            <m:fPr>
                              <m:ctrlPr>
                                <a:rPr lang="en-US" sz="2000" i="1" dirty="0" smtClean="0">
                                  <a:solidFill>
                                    <a:srgbClr val="000000"/>
                                  </a:solidFill>
                                  <a:latin typeface="Cambria Math" panose="02040503050406030204" pitchFamily="18" charset="0"/>
                                </a:rPr>
                              </m:ctrlPr>
                            </m:fPr>
                            <m:num>
                              <m:r>
                                <a:rPr lang="en-US" sz="2000" i="1" dirty="0" smtClean="0">
                                  <a:solidFill>
                                    <a:srgbClr val="000000"/>
                                  </a:solidFill>
                                  <a:latin typeface="Cambria Math" panose="02040503050406030204" pitchFamily="18" charset="0"/>
                                </a:rPr>
                                <m:t>0.0049</m:t>
                              </m:r>
                              <m:d>
                                <m:dPr>
                                  <m:ctrlPr>
                                    <a:rPr lang="en-US" sz="2000" i="1" dirty="0" smtClean="0">
                                      <a:solidFill>
                                        <a:srgbClr val="000000"/>
                                      </a:solidFill>
                                      <a:latin typeface="Cambria Math" panose="02040503050406030204" pitchFamily="18" charset="0"/>
                                    </a:rPr>
                                  </m:ctrlPr>
                                </m:dPr>
                                <m:e>
                                  <m:r>
                                    <a:rPr lang="en-US" sz="2000" i="1" dirty="0" smtClean="0">
                                      <a:solidFill>
                                        <a:srgbClr val="000000"/>
                                      </a:solidFill>
                                      <a:latin typeface="Cambria Math" panose="02040503050406030204" pitchFamily="18" charset="0"/>
                                    </a:rPr>
                                    <m:t>1 − 0.0049</m:t>
                                  </m:r>
                                </m:e>
                              </m:d>
                            </m:num>
                            <m:den>
                              <m:r>
                                <a:rPr lang="en-US" sz="2000" i="1" dirty="0" smtClean="0">
                                  <a:solidFill>
                                    <a:srgbClr val="000000"/>
                                  </a:solidFill>
                                  <a:latin typeface="Cambria Math" panose="02040503050406030204" pitchFamily="18" charset="0"/>
                                </a:rPr>
                                <m:t>2,500</m:t>
                              </m:r>
                            </m:den>
                          </m:f>
                        </m:e>
                      </m:rad>
                      <m:r>
                        <a:rPr lang="en-US" sz="2000" i="1" dirty="0" smtClean="0">
                          <a:solidFill>
                            <a:srgbClr val="000000"/>
                          </a:solidFill>
                          <a:latin typeface="Cambria Math" panose="02040503050406030204" pitchFamily="18" charset="0"/>
                        </a:rPr>
                        <m:t> = 0.0014</m:t>
                      </m:r>
                    </m:oMath>
                    <m:oMath xmlns:m="http://schemas.openxmlformats.org/officeDocument/2006/math">
                      <m:r>
                        <a:rPr lang="en-US" sz="2000" i="0">
                          <a:solidFill>
                            <a:srgbClr val="000000"/>
                          </a:solidFill>
                          <a:latin typeface="Cambria Math" panose="02040503050406030204" pitchFamily="18" charset="0"/>
                        </a:rPr>
                        <m:t> </m:t>
                      </m:r>
                    </m:oMath>
                  </m:oMathPara>
                </a14:m>
                <a:endParaRPr lang="en-US" sz="2000" dirty="0"/>
              </a:p>
            </p:txBody>
          </p:sp>
        </mc:Choice>
        <mc:Fallback xmlns="">
          <p:sp>
            <p:nvSpPr>
              <p:cNvPr id="117763" name="Object 7" descr="sigma sub p = the square root of p-bar times, 1 minus p-bar, over n = the square root of 0.0049 times, 1 minus 0.0049, divided by 2500 = 0.0014."/>
              <p:cNvSpPr txBox="1">
                <a:spLocks noRot="1" noChangeAspect="1" noMove="1" noResize="1" noEditPoints="1" noAdjustHandles="1" noChangeArrowheads="1" noChangeShapeType="1" noTextEdit="1"/>
              </p:cNvSpPr>
              <p:nvPr/>
            </p:nvSpPr>
            <p:spPr bwMode="auto">
              <a:xfrm>
                <a:off x="6965879" y="1450768"/>
                <a:ext cx="4961161" cy="1081087"/>
              </a:xfrm>
              <a:prstGeom prst="rect">
                <a:avLst/>
              </a:prstGeom>
              <a:blipFill>
                <a:blip r:embed="rId3"/>
                <a:stretch>
                  <a:fillRect b="-1231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764" name="Object 7" descr="U C L sub p = p-bar + z sigma sub p = 00049 + 3 times 0.0014 = 0.0091. L C L sub p = p-bar minus z sigma sub p = 0.0049 minus 3 times 0.0014 = 0.0007"/>
              <p:cNvSpPr txBox="1"/>
              <p:nvPr/>
            </p:nvSpPr>
            <p:spPr bwMode="auto">
              <a:xfrm>
                <a:off x="2806945" y="4236322"/>
                <a:ext cx="6578109" cy="1282700"/>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en-US" sz="2000" i="1" dirty="0" smtClean="0">
                          <a:solidFill>
                            <a:srgbClr val="000000"/>
                          </a:solidFill>
                          <a:latin typeface="Cambria Math" panose="02040503050406030204" pitchFamily="18" charset="0"/>
                        </a:rPr>
                        <m:t>𝑈𝐶</m:t>
                      </m:r>
                      <m:sSub>
                        <m:sSubPr>
                          <m:ctrlPr>
                            <a:rPr lang="en-US" sz="2000" i="1" dirty="0" smtClean="0">
                              <a:solidFill>
                                <a:srgbClr val="000000"/>
                              </a:solidFill>
                              <a:latin typeface="Cambria Math" panose="02040503050406030204" pitchFamily="18" charset="0"/>
                            </a:rPr>
                          </m:ctrlPr>
                        </m:sSubPr>
                        <m:e>
                          <m:r>
                            <a:rPr lang="en-US" sz="2000" i="1" dirty="0" smtClean="0">
                              <a:solidFill>
                                <a:srgbClr val="000000"/>
                              </a:solidFill>
                              <a:latin typeface="Cambria Math" panose="02040503050406030204" pitchFamily="18" charset="0"/>
                            </a:rPr>
                            <m:t>𝐿</m:t>
                          </m:r>
                        </m:e>
                        <m:sub>
                          <m:r>
                            <a:rPr lang="en-US" sz="2000" i="1" dirty="0" smtClean="0">
                              <a:solidFill>
                                <a:srgbClr val="000000"/>
                              </a:solidFill>
                              <a:latin typeface="Cambria Math" panose="02040503050406030204" pitchFamily="18" charset="0"/>
                            </a:rPr>
                            <m:t>𝑝</m:t>
                          </m:r>
                        </m:sub>
                      </m:sSub>
                      <m:r>
                        <a:rPr lang="en-US" sz="2000" i="1" dirty="0" smtClean="0">
                          <a:solidFill>
                            <a:srgbClr val="000000"/>
                          </a:solidFill>
                          <a:latin typeface="Cambria Math" panose="02040503050406030204" pitchFamily="18" charset="0"/>
                        </a:rPr>
                        <m:t> = </m:t>
                      </m:r>
                      <m:acc>
                        <m:accPr>
                          <m:chr m:val="̅"/>
                          <m:ctrlPr>
                            <a:rPr lang="en-US" sz="2000" i="1" dirty="0" smtClean="0">
                              <a:solidFill>
                                <a:srgbClr val="000000"/>
                              </a:solidFill>
                              <a:latin typeface="Cambria Math" panose="02040503050406030204" pitchFamily="18" charset="0"/>
                            </a:rPr>
                          </m:ctrlPr>
                        </m:accPr>
                        <m:e>
                          <m:r>
                            <a:rPr lang="en-US" sz="2000" b="0" i="1" dirty="0" smtClean="0">
                              <a:solidFill>
                                <a:srgbClr val="000000"/>
                              </a:solidFill>
                              <a:latin typeface="Cambria Math" panose="02040503050406030204" pitchFamily="18" charset="0"/>
                            </a:rPr>
                            <m:t>𝑝</m:t>
                          </m:r>
                        </m:e>
                      </m:acc>
                      <m:r>
                        <a:rPr lang="en-US" sz="2000" i="1" dirty="0" smtClean="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 + </m:t>
                      </m:r>
                      <m:r>
                        <a:rPr lang="en-US" sz="2000" i="1" dirty="0" err="1" smtClean="0">
                          <a:solidFill>
                            <a:srgbClr val="000000"/>
                          </a:solidFill>
                          <a:latin typeface="Cambria Math" panose="02040503050406030204" pitchFamily="18" charset="0"/>
                        </a:rPr>
                        <m:t>𝑧</m:t>
                      </m:r>
                      <m:sSub>
                        <m:sSubPr>
                          <m:ctrlPr>
                            <a:rPr lang="en-US" sz="2000" i="1" dirty="0" err="1" smtClean="0">
                              <a:solidFill>
                                <a:srgbClr val="000000"/>
                              </a:solidFill>
                              <a:latin typeface="Cambria Math" panose="02040503050406030204" pitchFamily="18" charset="0"/>
                            </a:rPr>
                          </m:ctrlPr>
                        </m:sSubPr>
                        <m:e>
                          <m:r>
                            <a:rPr lang="en-US" sz="2000" i="1" dirty="0" err="1" smtClean="0">
                              <a:solidFill>
                                <a:srgbClr val="000000"/>
                              </a:solidFill>
                              <a:latin typeface="Cambria Math" panose="02040503050406030204" pitchFamily="18" charset="0"/>
                            </a:rPr>
                            <m:t>𝜎</m:t>
                          </m:r>
                        </m:e>
                        <m:sub>
                          <m:r>
                            <a:rPr lang="en-US" sz="2000" i="1" dirty="0" err="1" smtClean="0">
                              <a:solidFill>
                                <a:srgbClr val="000000"/>
                              </a:solidFill>
                              <a:latin typeface="Cambria Math" panose="02040503050406030204" pitchFamily="18" charset="0"/>
                            </a:rPr>
                            <m:t>𝑝</m:t>
                          </m:r>
                        </m:sub>
                      </m:sSub>
                      <m:r>
                        <a:rPr lang="en-US" sz="2000" i="1" dirty="0" smtClean="0">
                          <a:solidFill>
                            <a:srgbClr val="000000"/>
                          </a:solidFill>
                          <a:latin typeface="Cambria Math" panose="02040503050406030204" pitchFamily="18" charset="0"/>
                        </a:rPr>
                        <m:t>  = </m:t>
                      </m:r>
                      <m:r>
                        <a:rPr lang="en-US" sz="2000" i="1" dirty="0" smtClean="0">
                          <a:solidFill>
                            <a:srgbClr val="000000"/>
                          </a:solidFill>
                          <a:latin typeface="Cambria Math" panose="02040503050406030204" pitchFamily="18" charset="0"/>
                        </a:rPr>
                        <m:t>0</m:t>
                      </m:r>
                      <m:r>
                        <a:rPr lang="en-US" sz="2000" i="1" dirty="0" smtClean="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0049</m:t>
                      </m:r>
                      <m:r>
                        <a:rPr lang="en-US" sz="2000" i="1" dirty="0" smtClean="0">
                          <a:solidFill>
                            <a:srgbClr val="000000"/>
                          </a:solidFill>
                          <a:latin typeface="Cambria Math" panose="02040503050406030204" pitchFamily="18" charset="0"/>
                        </a:rPr>
                        <m:t> + </m:t>
                      </m:r>
                      <m:r>
                        <a:rPr lang="en-US" sz="2000" i="1" dirty="0" smtClean="0">
                          <a:solidFill>
                            <a:srgbClr val="000000"/>
                          </a:solidFill>
                          <a:latin typeface="Cambria Math" panose="02040503050406030204" pitchFamily="18" charset="0"/>
                        </a:rPr>
                        <m:t>3</m:t>
                      </m:r>
                      <m:r>
                        <a:rPr lang="en-US" sz="2000" i="1" dirty="0" smtClean="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0</m:t>
                      </m:r>
                      <m:r>
                        <a:rPr lang="en-US" sz="2000" i="1" dirty="0" smtClean="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0014</m:t>
                      </m:r>
                      <m:r>
                        <a:rPr lang="en-US" sz="2000" i="1" dirty="0" smtClean="0">
                          <a:solidFill>
                            <a:srgbClr val="000000"/>
                          </a:solidFill>
                          <a:latin typeface="Cambria Math" panose="02040503050406030204" pitchFamily="18" charset="0"/>
                        </a:rPr>
                        <m:t>) = </m:t>
                      </m:r>
                      <m:r>
                        <a:rPr lang="en-US" sz="2000" i="1" dirty="0" smtClean="0">
                          <a:solidFill>
                            <a:srgbClr val="000000"/>
                          </a:solidFill>
                          <a:latin typeface="Cambria Math" panose="02040503050406030204" pitchFamily="18" charset="0"/>
                        </a:rPr>
                        <m:t>0</m:t>
                      </m:r>
                      <m:r>
                        <a:rPr lang="en-US" sz="2000" i="1" dirty="0" smtClean="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0091</m:t>
                      </m:r>
                    </m:oMath>
                  </m:oMathPara>
                </a14:m>
                <a:endParaRPr lang="en-US" sz="2000" i="1" dirty="0">
                  <a:solidFill>
                    <a:srgbClr val="000000"/>
                  </a:solidFill>
                  <a:latin typeface="Cambria Math" panose="02040503050406030204" pitchFamily="18" charset="0"/>
                </a:endParaRPr>
              </a:p>
              <a:p>
                <a:pPr/>
                <a:br>
                  <a:rPr lang="en-US"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000" i="1" dirty="0" smtClean="0">
                          <a:solidFill>
                            <a:srgbClr val="000000"/>
                          </a:solidFill>
                          <a:latin typeface="Cambria Math" panose="02040503050406030204" pitchFamily="18" charset="0"/>
                        </a:rPr>
                        <m:t>𝐿𝐶</m:t>
                      </m:r>
                      <m:sSub>
                        <m:sSubPr>
                          <m:ctrlPr>
                            <a:rPr lang="en-US" sz="2000" i="1" dirty="0" smtClean="0">
                              <a:solidFill>
                                <a:srgbClr val="000000"/>
                              </a:solidFill>
                              <a:latin typeface="Cambria Math" panose="02040503050406030204" pitchFamily="18" charset="0"/>
                            </a:rPr>
                          </m:ctrlPr>
                        </m:sSubPr>
                        <m:e>
                          <m:r>
                            <a:rPr lang="en-US" sz="2000" i="1" dirty="0" smtClean="0">
                              <a:solidFill>
                                <a:srgbClr val="000000"/>
                              </a:solidFill>
                              <a:latin typeface="Cambria Math" panose="02040503050406030204" pitchFamily="18" charset="0"/>
                            </a:rPr>
                            <m:t>𝐿</m:t>
                          </m:r>
                        </m:e>
                        <m:sub>
                          <m:r>
                            <a:rPr lang="en-US" sz="2000" i="1" dirty="0" smtClean="0">
                              <a:solidFill>
                                <a:srgbClr val="000000"/>
                              </a:solidFill>
                              <a:latin typeface="Cambria Math" panose="02040503050406030204" pitchFamily="18" charset="0"/>
                            </a:rPr>
                            <m:t>𝑝</m:t>
                          </m:r>
                        </m:sub>
                      </m:sSub>
                      <m:r>
                        <a:rPr lang="en-US" sz="2000" i="1" dirty="0" smtClean="0">
                          <a:solidFill>
                            <a:srgbClr val="000000"/>
                          </a:solidFill>
                          <a:latin typeface="Cambria Math" panose="02040503050406030204" pitchFamily="18" charset="0"/>
                        </a:rPr>
                        <m:t> =</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𝑝</m:t>
                          </m:r>
                        </m:e>
                      </m:acc>
                      <m:r>
                        <a:rPr lang="en-US" sz="2000" i="1" dirty="0">
                          <a:latin typeface="Cambria Math" panose="02040503050406030204" pitchFamily="18" charset="0"/>
                        </a:rPr>
                        <m:t>̄</m:t>
                      </m:r>
                      <m:r>
                        <a:rPr lang="en-US" sz="2000" i="1" dirty="0" smtClean="0">
                          <a:solidFill>
                            <a:srgbClr val="000000"/>
                          </a:solidFill>
                          <a:latin typeface="Cambria Math" panose="02040503050406030204" pitchFamily="18" charset="0"/>
                        </a:rPr>
                        <m:t>− </m:t>
                      </m:r>
                      <m:r>
                        <a:rPr lang="en-US" sz="2000" i="1" dirty="0" err="1" smtClean="0">
                          <a:solidFill>
                            <a:srgbClr val="000000"/>
                          </a:solidFill>
                          <a:latin typeface="Cambria Math" panose="02040503050406030204" pitchFamily="18" charset="0"/>
                        </a:rPr>
                        <m:t>𝑧</m:t>
                      </m:r>
                      <m:sSub>
                        <m:sSubPr>
                          <m:ctrlPr>
                            <a:rPr lang="en-US" sz="2000" i="1" dirty="0" err="1" smtClean="0">
                              <a:solidFill>
                                <a:srgbClr val="000000"/>
                              </a:solidFill>
                              <a:latin typeface="Cambria Math" panose="02040503050406030204" pitchFamily="18" charset="0"/>
                            </a:rPr>
                          </m:ctrlPr>
                        </m:sSubPr>
                        <m:e>
                          <m:r>
                            <a:rPr lang="en-US" sz="2000" i="1" dirty="0" err="1" smtClean="0">
                              <a:solidFill>
                                <a:srgbClr val="000000"/>
                              </a:solidFill>
                              <a:latin typeface="Cambria Math" panose="02040503050406030204" pitchFamily="18" charset="0"/>
                            </a:rPr>
                            <m:t>𝜎</m:t>
                          </m:r>
                        </m:e>
                        <m:sub>
                          <m:r>
                            <a:rPr lang="en-US" sz="2000" i="1" dirty="0" err="1" smtClean="0">
                              <a:solidFill>
                                <a:srgbClr val="000000"/>
                              </a:solidFill>
                              <a:latin typeface="Cambria Math" panose="02040503050406030204" pitchFamily="18" charset="0"/>
                            </a:rPr>
                            <m:t>𝑝</m:t>
                          </m:r>
                        </m:sub>
                      </m:sSub>
                      <m:r>
                        <a:rPr lang="en-US" sz="2000" i="1" dirty="0" smtClean="0">
                          <a:solidFill>
                            <a:srgbClr val="000000"/>
                          </a:solidFill>
                          <a:latin typeface="Cambria Math" panose="02040503050406030204" pitchFamily="18" charset="0"/>
                        </a:rPr>
                        <m:t> = </m:t>
                      </m:r>
                      <m:r>
                        <a:rPr lang="en-US" sz="2000" i="1" dirty="0" smtClean="0">
                          <a:solidFill>
                            <a:srgbClr val="000000"/>
                          </a:solidFill>
                          <a:latin typeface="Cambria Math" panose="02040503050406030204" pitchFamily="18" charset="0"/>
                        </a:rPr>
                        <m:t>0</m:t>
                      </m:r>
                      <m:r>
                        <a:rPr lang="en-US" sz="2000" i="1" dirty="0" smtClean="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0049</m:t>
                      </m:r>
                      <m:r>
                        <a:rPr lang="en-US" sz="2000" i="1" dirty="0" smtClean="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3</m:t>
                      </m:r>
                      <m:r>
                        <a:rPr lang="en-US" sz="2000" i="1" dirty="0" smtClean="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0</m:t>
                      </m:r>
                      <m:r>
                        <a:rPr lang="en-US" sz="2000" i="1" dirty="0" smtClean="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0014</m:t>
                      </m:r>
                      <m:r>
                        <a:rPr lang="en-US" sz="2000" i="1" dirty="0" smtClean="0">
                          <a:solidFill>
                            <a:srgbClr val="000000"/>
                          </a:solidFill>
                          <a:latin typeface="Cambria Math" panose="02040503050406030204" pitchFamily="18" charset="0"/>
                        </a:rPr>
                        <m:t>) = </m:t>
                      </m:r>
                      <m:r>
                        <a:rPr lang="en-US" sz="2000" i="1" dirty="0" smtClean="0">
                          <a:solidFill>
                            <a:srgbClr val="000000"/>
                          </a:solidFill>
                          <a:latin typeface="Cambria Math" panose="02040503050406030204" pitchFamily="18" charset="0"/>
                        </a:rPr>
                        <m:t>0</m:t>
                      </m:r>
                      <m:r>
                        <a:rPr lang="en-US" sz="2000" i="1" dirty="0" smtClean="0">
                          <a:solidFill>
                            <a:srgbClr val="000000"/>
                          </a:solidFill>
                          <a:latin typeface="Cambria Math" panose="02040503050406030204" pitchFamily="18" charset="0"/>
                        </a:rPr>
                        <m:t>.</m:t>
                      </m:r>
                      <m:r>
                        <a:rPr lang="en-US" sz="2000" i="1" dirty="0" smtClean="0">
                          <a:solidFill>
                            <a:srgbClr val="000000"/>
                          </a:solidFill>
                          <a:latin typeface="Cambria Math" panose="02040503050406030204" pitchFamily="18" charset="0"/>
                        </a:rPr>
                        <m:t>0007</m:t>
                      </m:r>
                    </m:oMath>
                  </m:oMathPara>
                </a14:m>
                <a:endParaRPr lang="en-US" sz="2000" dirty="0"/>
              </a:p>
            </p:txBody>
          </p:sp>
        </mc:Choice>
        <mc:Fallback xmlns="">
          <p:sp>
            <p:nvSpPr>
              <p:cNvPr id="117764" name="Object 7" descr="U C L sub p = p-bar + z sigma sub p = 00049 + 3 times 0.0014 = 0.0091. L C L sub p = p-bar minus z sigma sub p = 0.0049 minus 3 times 0.0014 = 0.0007"/>
              <p:cNvSpPr txBox="1">
                <a:spLocks noRot="1" noChangeAspect="1" noMove="1" noResize="1" noEditPoints="1" noAdjustHandles="1" noChangeArrowheads="1" noChangeShapeType="1" noTextEdit="1"/>
              </p:cNvSpPr>
              <p:nvPr/>
            </p:nvSpPr>
            <p:spPr bwMode="auto">
              <a:xfrm>
                <a:off x="2806945" y="4236322"/>
                <a:ext cx="6578109" cy="1282700"/>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765" name="Content Placeholder 2"/>
              <p:cNvSpPr>
                <a:spLocks noGrp="1"/>
              </p:cNvSpPr>
              <p:nvPr>
                <p:ph idx="1"/>
              </p:nvPr>
            </p:nvSpPr>
            <p:spPr>
              <a:xfrm>
                <a:off x="1981199" y="5569342"/>
                <a:ext cx="8229600" cy="458413"/>
              </a:xfrm>
            </p:spPr>
            <p:txBody>
              <a:bodyPr lIns="91425" tIns="91425" rIns="91425" bIns="91425" anchor="t" anchorCtr="0"/>
              <a:lstStyle/>
              <a:p>
                <a:pPr marL="101600"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𝑭𝒐𝒓</m:t>
                      </m:r>
                      <m:r>
                        <a:rPr lang="en-US" b="1" i="1" dirty="0" smtClean="0">
                          <a:latin typeface="Cambria Math" panose="02040503050406030204" pitchFamily="18" charset="0"/>
                        </a:rPr>
                        <m:t> </m:t>
                      </m:r>
                      <m:r>
                        <a:rPr lang="en-US" b="1" i="1" dirty="0" smtClean="0">
                          <a:latin typeface="Cambria Math" panose="02040503050406030204" pitchFamily="18" charset="0"/>
                        </a:rPr>
                        <m:t>𝒔𝒂𝒎𝒑𝒍𝒆</m:t>
                      </m:r>
                      <m:r>
                        <a:rPr lang="en-US" b="1" i="1" dirty="0" smtClean="0">
                          <a:latin typeface="Cambria Math" panose="02040503050406030204" pitchFamily="18" charset="0"/>
                        </a:rPr>
                        <m:t> </m:t>
                      </m:r>
                      <m:r>
                        <a:rPr lang="en-US" b="1" i="1" dirty="0" smtClean="0">
                          <a:latin typeface="Cambria Math" panose="02040503050406030204" pitchFamily="18" charset="0"/>
                        </a:rPr>
                        <m:t>𝟏</m:t>
                      </m:r>
                      <m:r>
                        <a:rPr lang="en-US" b="1" i="1" dirty="0" smtClean="0">
                          <a:latin typeface="Cambria Math" panose="02040503050406030204" pitchFamily="18" charset="0"/>
                        </a:rPr>
                        <m:t>, </m:t>
                      </m:r>
                      <m:r>
                        <a:rPr lang="en-US" b="1" i="1" dirty="0" smtClean="0">
                          <a:latin typeface="Cambria Math" panose="02040503050406030204" pitchFamily="18" charset="0"/>
                        </a:rPr>
                        <m:t>𝒕𝒉𝒆</m:t>
                      </m:r>
                      <m:r>
                        <a:rPr lang="en-US" b="1" i="1" dirty="0" smtClean="0">
                          <a:latin typeface="Cambria Math" panose="02040503050406030204" pitchFamily="18" charset="0"/>
                        </a:rPr>
                        <m:t> </m:t>
                      </m:r>
                      <m:r>
                        <a:rPr lang="en-US" b="1" i="1" dirty="0" smtClean="0">
                          <a:latin typeface="Cambria Math" panose="02040503050406030204" pitchFamily="18" charset="0"/>
                        </a:rPr>
                        <m:t>𝒑𝒓𝒐𝒑𝒐𝒓𝒕𝒊𝒐𝒏</m:t>
                      </m:r>
                      <m:r>
                        <a:rPr lang="en-US" b="1" i="1" dirty="0" smtClean="0">
                          <a:latin typeface="Cambria Math" panose="02040503050406030204" pitchFamily="18" charset="0"/>
                        </a:rPr>
                        <m:t> </m:t>
                      </m:r>
                      <m:r>
                        <a:rPr lang="en-US" b="1" i="1" dirty="0" smtClean="0">
                          <a:latin typeface="Cambria Math" panose="02040503050406030204" pitchFamily="18" charset="0"/>
                        </a:rPr>
                        <m:t>𝒐𝒇</m:t>
                      </m:r>
                      <m:r>
                        <a:rPr lang="en-US" b="1" i="1" dirty="0" smtClean="0">
                          <a:latin typeface="Cambria Math" panose="02040503050406030204" pitchFamily="18" charset="0"/>
                        </a:rPr>
                        <m:t> </m:t>
                      </m:r>
                      <m:r>
                        <a:rPr lang="en-US" b="1" i="1" dirty="0" smtClean="0">
                          <a:latin typeface="Cambria Math" panose="02040503050406030204" pitchFamily="18" charset="0"/>
                        </a:rPr>
                        <m:t>𝒅𝒆𝒇𝒆𝒄𝒕𝒊𝒗𝒆𝒔</m:t>
                      </m:r>
                      <m:r>
                        <a:rPr lang="en-US" b="1" i="1" dirty="0" smtClean="0">
                          <a:latin typeface="Cambria Math" panose="02040503050406030204" pitchFamily="18" charset="0"/>
                        </a:rPr>
                        <m:t> </m:t>
                      </m:r>
                      <m:r>
                        <a:rPr lang="en-US" b="1" i="1" dirty="0" smtClean="0">
                          <a:latin typeface="Cambria Math" panose="02040503050406030204" pitchFamily="18" charset="0"/>
                        </a:rPr>
                        <m:t>𝒊𝒔</m:t>
                      </m:r>
                      <m:r>
                        <a:rPr lang="en-US" b="1" i="1" dirty="0" smtClean="0">
                          <a:latin typeface="Cambria Math" panose="02040503050406030204" pitchFamily="18" charset="0"/>
                        </a:rPr>
                        <m:t> </m:t>
                      </m:r>
                      <m:r>
                        <a:rPr lang="en-US" b="1" i="1" dirty="0" smtClean="0">
                          <a:latin typeface="Cambria Math" panose="02040503050406030204" pitchFamily="18" charset="0"/>
                        </a:rPr>
                        <m:t>𝟏𝟓</m:t>
                      </m:r>
                      <m:r>
                        <a:rPr lang="en-US" b="1" i="1" dirty="0" smtClean="0">
                          <a:latin typeface="Cambria Math" panose="02040503050406030204" pitchFamily="18" charset="0"/>
                        </a:rPr>
                        <m:t> / </m:t>
                      </m:r>
                      <m:r>
                        <a:rPr lang="en-US" b="1" i="1" dirty="0" smtClean="0">
                          <a:latin typeface="Cambria Math" panose="02040503050406030204" pitchFamily="18" charset="0"/>
                        </a:rPr>
                        <m:t>𝟐</m:t>
                      </m:r>
                      <m:r>
                        <a:rPr lang="en-US" b="1" i="1" dirty="0" smtClean="0">
                          <a:latin typeface="Cambria Math" panose="02040503050406030204" pitchFamily="18" charset="0"/>
                        </a:rPr>
                        <m:t>,</m:t>
                      </m:r>
                      <m:r>
                        <a:rPr lang="en-US" b="1" i="1" dirty="0" smtClean="0">
                          <a:latin typeface="Cambria Math" panose="02040503050406030204" pitchFamily="18" charset="0"/>
                        </a:rPr>
                        <m:t>𝟓𝟎𝟎</m:t>
                      </m:r>
                      <m:r>
                        <a:rPr lang="en-US" b="1" i="1" dirty="0" smtClean="0">
                          <a:latin typeface="Cambria Math" panose="02040503050406030204" pitchFamily="18" charset="0"/>
                        </a:rPr>
                        <m:t> = </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𝟎𝟎𝟔𝟎</m:t>
                      </m:r>
                    </m:oMath>
                  </m:oMathPara>
                </a14:m>
                <a:endParaRPr lang="en-US" altLang="en-US" b="1" dirty="0">
                  <a:solidFill>
                    <a:srgbClr val="000000"/>
                  </a:solidFill>
                  <a:latin typeface="Arial (Body)"/>
                  <a:cs typeface="Calibri" panose="020F0502020204030204" pitchFamily="34" charset="0"/>
                </a:endParaRPr>
              </a:p>
            </p:txBody>
          </p:sp>
        </mc:Choice>
        <mc:Fallback xmlns="">
          <p:sp>
            <p:nvSpPr>
              <p:cNvPr id="117765" name="Content Placeholder 2"/>
              <p:cNvSpPr>
                <a:spLocks noGrp="1" noRot="1" noChangeAspect="1" noMove="1" noResize="1" noEditPoints="1" noAdjustHandles="1" noChangeArrowheads="1" noChangeShapeType="1" noTextEdit="1"/>
              </p:cNvSpPr>
              <p:nvPr>
                <p:ph idx="1"/>
              </p:nvPr>
            </p:nvSpPr>
            <p:spPr>
              <a:xfrm>
                <a:off x="1981199" y="5569342"/>
                <a:ext cx="8229600" cy="458413"/>
              </a:xfrm>
              <a:blipFill>
                <a:blip r:embed="rId5"/>
                <a:stretch>
                  <a:fillRect/>
                </a:stretch>
              </a:blipFill>
            </p:spPr>
            <p:txBody>
              <a:bodyPr/>
              <a:lstStyle/>
              <a:p>
                <a:r>
                  <a:rPr lang="en-US">
                    <a:noFill/>
                  </a:rPr>
                  <a:t> </a:t>
                </a:r>
              </a:p>
            </p:txBody>
          </p:sp>
        </mc:Fallback>
      </mc:AlternateContent>
      <p:sp>
        <p:nvSpPr>
          <p:cNvPr id="8" name="Title 1"/>
          <p:cNvSpPr>
            <a:spLocks noGrp="1"/>
          </p:cNvSpPr>
          <p:nvPr>
            <p:ph type="title"/>
          </p:nvPr>
        </p:nvSpPr>
        <p:spPr/>
        <p:txBody>
          <a:bodyPr lIns="91425" tIns="91425" rIns="91425" bIns="91425" anchor="b" anchorCtr="0"/>
          <a:lstStyle/>
          <a:p>
            <a:pPr>
              <a:defRPr/>
            </a:pPr>
            <a:r>
              <a:rPr lang="en-US" altLang="en-US" dirty="0">
                <a:ea typeface="+mn-ea"/>
                <a:cs typeface="+mn-cs"/>
              </a:rPr>
              <a:t>Example 3 (cont’d) </a:t>
            </a:r>
          </a:p>
        </p:txBody>
      </p:sp>
    </p:spTree>
    <p:extLst>
      <p:ext uri="{BB962C8B-B14F-4D97-AF65-F5344CB8AC3E}">
        <p14:creationId xmlns:p14="http://schemas.microsoft.com/office/powerpoint/2010/main" val="318440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Content Placeholder 2"/>
          <p:cNvSpPr>
            <a:spLocks noGrp="1"/>
          </p:cNvSpPr>
          <p:nvPr>
            <p:ph type="body" idx="1"/>
          </p:nvPr>
        </p:nvSpPr>
        <p:spPr>
          <a:xfrm>
            <a:off x="2535676" y="1482725"/>
            <a:ext cx="8426850" cy="768350"/>
          </a:xfrm>
        </p:spPr>
        <p:txBody>
          <a:bodyPr/>
          <a:lstStyle/>
          <a:p>
            <a:pPr marL="0" indent="0" algn="ctr">
              <a:buSzPts val="2400"/>
              <a:buNone/>
            </a:pPr>
            <a:r>
              <a:rPr lang="en-US" altLang="en-US" sz="1800" b="1" dirty="0">
                <a:solidFill>
                  <a:srgbClr val="000000"/>
                </a:solidFill>
                <a:latin typeface="Arial (Body)"/>
                <a:cs typeface="Arial" panose="020B0604020202020204" pitchFamily="34" charset="0"/>
                <a:sym typeface="Arial" panose="020B0604020202020204" pitchFamily="34" charset="0"/>
              </a:rPr>
              <a:t>Figure 3.11</a:t>
            </a:r>
            <a:r>
              <a:rPr lang="en-US" altLang="en-US" sz="1800" dirty="0">
                <a:solidFill>
                  <a:srgbClr val="000000"/>
                </a:solidFill>
                <a:latin typeface="Arial (Body)"/>
                <a:cs typeface="Arial" panose="020B0604020202020204" pitchFamily="34" charset="0"/>
                <a:sym typeface="Arial" panose="020B0604020202020204" pitchFamily="34" charset="0"/>
              </a:rPr>
              <a:t> The </a:t>
            </a:r>
            <a:r>
              <a:rPr lang="en-US" altLang="en-US" sz="1800" i="1" dirty="0">
                <a:solidFill>
                  <a:srgbClr val="000000"/>
                </a:solidFill>
                <a:latin typeface="Arial (Body)"/>
                <a:cs typeface="Arial" panose="020B0604020202020204" pitchFamily="34" charset="0"/>
                <a:sym typeface="Arial" panose="020B0604020202020204" pitchFamily="34" charset="0"/>
              </a:rPr>
              <a:t>p-</a:t>
            </a:r>
            <a:r>
              <a:rPr lang="en-US" altLang="en-US" sz="1800" dirty="0">
                <a:solidFill>
                  <a:srgbClr val="000000"/>
                </a:solidFill>
                <a:latin typeface="Arial (Body)"/>
                <a:cs typeface="Arial" panose="020B0604020202020204" pitchFamily="34" charset="0"/>
                <a:sym typeface="Arial" panose="020B0604020202020204" pitchFamily="34" charset="0"/>
              </a:rPr>
              <a:t>Chart from P</a:t>
            </a:r>
            <a:r>
              <a:rPr lang="en-US" altLang="en-US" sz="100" dirty="0">
                <a:solidFill>
                  <a:srgbClr val="000000"/>
                </a:solidFill>
                <a:latin typeface="Arial (Body)"/>
                <a:cs typeface="Arial" panose="020B0604020202020204" pitchFamily="34" charset="0"/>
                <a:sym typeface="Arial" panose="020B0604020202020204" pitchFamily="34" charset="0"/>
              </a:rPr>
              <a:t> </a:t>
            </a:r>
            <a:r>
              <a:rPr lang="en-US" altLang="en-US" sz="1800" dirty="0">
                <a:solidFill>
                  <a:srgbClr val="000000"/>
                </a:solidFill>
                <a:latin typeface="Arial (Body)"/>
                <a:cs typeface="Arial" panose="020B0604020202020204" pitchFamily="34" charset="0"/>
                <a:sym typeface="Arial" panose="020B0604020202020204" pitchFamily="34" charset="0"/>
              </a:rPr>
              <a:t>O</a:t>
            </a:r>
            <a:r>
              <a:rPr lang="en-US" altLang="en-US" sz="100" dirty="0">
                <a:solidFill>
                  <a:srgbClr val="000000"/>
                </a:solidFill>
                <a:latin typeface="Arial (Body)"/>
                <a:cs typeface="Arial" panose="020B0604020202020204" pitchFamily="34" charset="0"/>
                <a:sym typeface="Arial" panose="020B0604020202020204" pitchFamily="34" charset="0"/>
              </a:rPr>
              <a:t> </a:t>
            </a:r>
            <a:r>
              <a:rPr lang="en-US" altLang="en-US" sz="1800" dirty="0">
                <a:solidFill>
                  <a:srgbClr val="000000"/>
                </a:solidFill>
                <a:latin typeface="Arial (Body)"/>
                <a:cs typeface="Arial" panose="020B0604020202020204" pitchFamily="34" charset="0"/>
                <a:sym typeface="Arial" panose="020B0604020202020204" pitchFamily="34" charset="0"/>
              </a:rPr>
              <a:t>M for Windows for Wrong Account Numbers, Showing that Sample 7 Is Out of Control</a:t>
            </a:r>
          </a:p>
        </p:txBody>
      </p:sp>
      <p:pic>
        <p:nvPicPr>
          <p:cNvPr id="118787" name="Picture 5" descr="The control chart plots fraction defective versus sample, with L C L = 0.0007, mean = 0.0049, and U C L = 0.0091. The data point for sample 6 is above the U C L."/>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66900"/>
            <a:ext cx="10810240" cy="4614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8" name="Text Placeholder 4"/>
          <p:cNvSpPr>
            <a:spLocks noGrp="1"/>
          </p:cNvSpPr>
          <p:nvPr>
            <p:ph type="body" idx="2"/>
          </p:nvPr>
        </p:nvSpPr>
        <p:spPr>
          <a:xfrm>
            <a:off x="2535676" y="2217155"/>
            <a:ext cx="8229600" cy="407988"/>
          </a:xfrm>
        </p:spPr>
        <p:txBody>
          <a:bodyPr/>
          <a:lstStyle/>
          <a:p>
            <a:pPr marL="0" indent="0" algn="ctr">
              <a:buSzTx/>
              <a:buNone/>
            </a:pPr>
            <a:r>
              <a:rPr lang="en-US" altLang="en-US" sz="2000" dirty="0">
                <a:solidFill>
                  <a:srgbClr val="000000"/>
                </a:solidFill>
                <a:latin typeface="Arial (Body)"/>
                <a:cs typeface="Arial" panose="020B0604020202020204" pitchFamily="34" charset="0"/>
                <a:sym typeface="Arial" panose="020B0604020202020204" pitchFamily="34" charset="0"/>
              </a:rPr>
              <a:t>The process is out of control.</a:t>
            </a:r>
          </a:p>
        </p:txBody>
      </p:sp>
      <p:sp>
        <p:nvSpPr>
          <p:cNvPr id="7" name="Title 1"/>
          <p:cNvSpPr>
            <a:spLocks noGrp="1"/>
          </p:cNvSpPr>
          <p:nvPr>
            <p:ph type="title"/>
          </p:nvPr>
        </p:nvSpPr>
        <p:spPr>
          <a:xfrm>
            <a:off x="609600" y="215372"/>
            <a:ext cx="10972800" cy="1097279"/>
          </a:xfrm>
        </p:spPr>
        <p:txBody>
          <a:bodyPr lIns="91425" tIns="91425" rIns="91425" bIns="91425" anchor="b" anchorCtr="0"/>
          <a:lstStyle/>
          <a:p>
            <a:pPr>
              <a:defRPr/>
            </a:pPr>
            <a:r>
              <a:rPr lang="en-US" altLang="en-US" dirty="0">
                <a:ea typeface="+mn-ea"/>
                <a:cs typeface="+mn-cs"/>
              </a:rPr>
              <a:t>Example 3 (cont’d) </a:t>
            </a:r>
          </a:p>
        </p:txBody>
      </p:sp>
    </p:spTree>
    <p:extLst>
      <p:ext uri="{BB962C8B-B14F-4D97-AF65-F5344CB8AC3E}">
        <p14:creationId xmlns:p14="http://schemas.microsoft.com/office/powerpoint/2010/main" val="6667178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ltLang="en-US" dirty="0">
                <a:ea typeface="+mn-ea"/>
                <a:cs typeface="+mn-cs"/>
              </a:rPr>
              <a:t>Control Charts for Attributes: C chart</a:t>
            </a:r>
          </a:p>
        </p:txBody>
      </p:sp>
      <p:graphicFrame>
        <p:nvGraphicFramePr>
          <p:cNvPr id="119814" name="Object 7" descr="U C L sub c = c-bar + z times radical c-bar and L C L sub c = c-bar minus z times radical c-bar."/>
          <p:cNvGraphicFramePr>
            <a:graphicFrameLocks noChangeAspect="1"/>
          </p:cNvGraphicFramePr>
          <p:nvPr>
            <p:extLst>
              <p:ext uri="{D42A27DB-BD31-4B8C-83A1-F6EECF244321}">
                <p14:modId xmlns:p14="http://schemas.microsoft.com/office/powerpoint/2010/main" val="1786914207"/>
              </p:ext>
            </p:extLst>
          </p:nvPr>
        </p:nvGraphicFramePr>
        <p:xfrm>
          <a:off x="2378076" y="3796683"/>
          <a:ext cx="7483475" cy="752475"/>
        </p:xfrm>
        <a:graphic>
          <a:graphicData uri="http://schemas.openxmlformats.org/presentationml/2006/ole">
            <mc:AlternateContent xmlns:mc="http://schemas.openxmlformats.org/markup-compatibility/2006">
              <mc:Choice xmlns:v="urn:schemas-microsoft-com:vml" Requires="v">
                <p:oleObj name="Equation" r:id="rId2" imgW="2527300" imgH="254000" progId="Equation.DSMT4">
                  <p:embed/>
                </p:oleObj>
              </mc:Choice>
              <mc:Fallback>
                <p:oleObj name="Equation" r:id="rId2" imgW="2527300" imgH="254000" progId="Equation.DSMT4">
                  <p:embed/>
                  <p:pic>
                    <p:nvPicPr>
                      <p:cNvPr id="119814" name="Object 7" descr="U C L sub c = c-bar + z times radical c-bar and L C L sub c = c-bar minus z times radical c-b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8076" y="3796683"/>
                        <a:ext cx="74834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 name="Text Placeholder 3"/>
              <p:cNvSpPr>
                <a:spLocks noGrp="1"/>
              </p:cNvSpPr>
              <p:nvPr>
                <p:ph type="body" idx="1"/>
              </p:nvPr>
            </p:nvSpPr>
            <p:spPr>
              <a:xfrm>
                <a:off x="633413" y="1533702"/>
                <a:ext cx="10972800" cy="4525963"/>
              </a:xfrm>
            </p:spPr>
            <p:txBody>
              <a:bodyPr/>
              <a:lstStyle/>
              <a:p>
                <a14:m>
                  <m:oMath xmlns:m="http://schemas.openxmlformats.org/officeDocument/2006/math">
                    <m:r>
                      <a:rPr lang="en-US" altLang="en-US" sz="2400" b="1" i="1" dirty="0" smtClean="0">
                        <a:solidFill>
                          <a:srgbClr val="000000"/>
                        </a:solidFill>
                        <a:latin typeface="Cambria Math" panose="02040503050406030204" pitchFamily="18" charset="0"/>
                        <a:cs typeface="Arial" panose="020B0604020202020204" pitchFamily="34" charset="0"/>
                        <a:sym typeface="Arial" panose="020B0604020202020204" pitchFamily="34" charset="0"/>
                      </a:rPr>
                      <m:t>𝒄</m:t>
                    </m:r>
                    <m:r>
                      <a:rPr lang="en-US" altLang="en-US" sz="2400" b="1" i="1" dirty="0" smtClean="0">
                        <a:solidFill>
                          <a:srgbClr val="000000"/>
                        </a:solidFill>
                        <a:latin typeface="Cambria Math" panose="02040503050406030204" pitchFamily="18" charset="0"/>
                        <a:cs typeface="Arial" panose="020B0604020202020204" pitchFamily="34" charset="0"/>
                        <a:sym typeface="Arial" panose="020B0604020202020204" pitchFamily="34" charset="0"/>
                      </a:rPr>
                      <m:t>−</m:t>
                    </m:r>
                    <m:r>
                      <a:rPr lang="en-US" altLang="en-US" sz="2400" b="1" i="1" dirty="0" smtClean="0">
                        <a:solidFill>
                          <a:srgbClr val="000000"/>
                        </a:solidFill>
                        <a:latin typeface="Cambria Math" panose="02040503050406030204" pitchFamily="18" charset="0"/>
                        <a:cs typeface="Arial" panose="020B0604020202020204" pitchFamily="34" charset="0"/>
                        <a:sym typeface="Arial" panose="020B0604020202020204" pitchFamily="34" charset="0"/>
                      </a:rPr>
                      <m:t>𝑪𝒉𝒂𝒓𝒕𝒔</m:t>
                    </m:r>
                  </m:oMath>
                </a14:m>
                <a:endParaRPr lang="en-US" altLang="en-US" sz="2400" b="1" dirty="0">
                  <a:solidFill>
                    <a:srgbClr val="000000"/>
                  </a:solidFill>
                  <a:latin typeface="Arial (Body)"/>
                  <a:cs typeface="Arial" panose="020B0604020202020204" pitchFamily="34" charset="0"/>
                  <a:sym typeface="Arial" panose="020B0604020202020204" pitchFamily="34" charset="0"/>
                </a:endParaRPr>
              </a:p>
              <a:p>
                <a:pPr lvl="1"/>
                <a:r>
                  <a:rPr lang="en-US" altLang="en-US" sz="2400" dirty="0">
                    <a:solidFill>
                      <a:srgbClr val="000000"/>
                    </a:solidFill>
                    <a:latin typeface="Arial (Body)"/>
                    <a:cs typeface="Arial" panose="020B0604020202020204" pitchFamily="34" charset="0"/>
                    <a:sym typeface="Arial" panose="020B0604020202020204" pitchFamily="34" charset="0"/>
                  </a:rPr>
                  <a:t>A chart used for controlling the number of defects when more than one defect can be present in a service or product.</a:t>
                </a:r>
              </a:p>
              <a:p>
                <a:pPr lvl="1"/>
                <a:r>
                  <a:rPr lang="en-US" sz="2400" dirty="0">
                    <a:solidFill>
                      <a:srgbClr val="000000"/>
                    </a:solidFill>
                    <a:latin typeface="Arial (Body)"/>
                    <a:cs typeface="Arial" panose="020B0604020202020204" pitchFamily="34" charset="0"/>
                  </a:rPr>
                  <a:t>The mean of the distribution is </a:t>
                </a:r>
                <a14:m>
                  <m:oMath xmlns:m="http://schemas.openxmlformats.org/officeDocument/2006/math">
                    <m:acc>
                      <m:accPr>
                        <m:chr m:val="̅"/>
                        <m:ctrlPr>
                          <a:rPr lang="en-US" sz="2800" i="1" smtClean="0">
                            <a:solidFill>
                              <a:srgbClr val="FF0000"/>
                            </a:solidFill>
                            <a:latin typeface="Cambria Math" panose="02040503050406030204" pitchFamily="18" charset="0"/>
                            <a:cs typeface="Arial" panose="020B0604020202020204" pitchFamily="34" charset="0"/>
                          </a:rPr>
                        </m:ctrlPr>
                      </m:accPr>
                      <m:e>
                        <m:r>
                          <a:rPr lang="en-US" sz="2800">
                            <a:solidFill>
                              <a:srgbClr val="FF0000"/>
                            </a:solidFill>
                            <a:latin typeface="Cambria Math" panose="02040503050406030204" pitchFamily="18" charset="0"/>
                            <a:cs typeface="Arial" panose="020B0604020202020204" pitchFamily="34" charset="0"/>
                          </a:rPr>
                          <m:t>𝑐</m:t>
                        </m:r>
                      </m:e>
                    </m:acc>
                  </m:oMath>
                </a14:m>
                <a:r>
                  <a:rPr lang="en-US" sz="2400" dirty="0">
                    <a:solidFill>
                      <a:srgbClr val="000000"/>
                    </a:solidFill>
                    <a:latin typeface="Arial (Body)"/>
                    <a:cs typeface="Arial" panose="020B0604020202020204" pitchFamily="34" charset="0"/>
                  </a:rPr>
                  <a:t> and the standard deviation is </a:t>
                </a:r>
                <a14:m>
                  <m:oMath xmlns:m="http://schemas.openxmlformats.org/officeDocument/2006/math">
                    <m:rad>
                      <m:radPr>
                        <m:degHide m:val="on"/>
                        <m:ctrlPr>
                          <a:rPr lang="en-US" sz="2800" i="1" smtClean="0">
                            <a:solidFill>
                              <a:srgbClr val="FF0000"/>
                            </a:solidFill>
                            <a:latin typeface="Cambria Math" panose="02040503050406030204" pitchFamily="18" charset="0"/>
                            <a:cs typeface="Arial" panose="020B0604020202020204" pitchFamily="34" charset="0"/>
                          </a:rPr>
                        </m:ctrlPr>
                      </m:radPr>
                      <m:deg/>
                      <m:e>
                        <m:acc>
                          <m:accPr>
                            <m:chr m:val="̿"/>
                            <m:ctrlPr>
                              <a:rPr lang="en-US" sz="2800" i="1">
                                <a:solidFill>
                                  <a:srgbClr val="FF0000"/>
                                </a:solidFill>
                                <a:latin typeface="Cambria Math" panose="02040503050406030204" pitchFamily="18" charset="0"/>
                                <a:cs typeface="Arial" panose="020B0604020202020204" pitchFamily="34" charset="0"/>
                              </a:rPr>
                            </m:ctrlPr>
                          </m:accPr>
                          <m:e>
                            <m:r>
                              <a:rPr lang="en-US" sz="2800">
                                <a:solidFill>
                                  <a:srgbClr val="FF0000"/>
                                </a:solidFill>
                                <a:latin typeface="Cambria Math" panose="02040503050406030204" pitchFamily="18" charset="0"/>
                                <a:cs typeface="Arial" panose="020B0604020202020204" pitchFamily="34" charset="0"/>
                              </a:rPr>
                              <m:t>𝑐</m:t>
                            </m:r>
                          </m:e>
                        </m:acc>
                      </m:e>
                    </m:rad>
                  </m:oMath>
                </a14:m>
                <a:endParaRPr lang="en-US" sz="2400" dirty="0">
                  <a:solidFill>
                    <a:srgbClr val="000000"/>
                  </a:solidFill>
                  <a:latin typeface="Arial (Body)"/>
                  <a:cs typeface="Arial" panose="020B0604020202020204" pitchFamily="34" charset="0"/>
                </a:endParaRPr>
              </a:p>
            </p:txBody>
          </p:sp>
        </mc:Choice>
        <mc:Fallback xmlns="">
          <p:sp>
            <p:nvSpPr>
              <p:cNvPr id="4" name="Text Placeholder 3"/>
              <p:cNvSpPr>
                <a:spLocks noGrp="1" noRot="1" noChangeAspect="1" noMove="1" noResize="1" noEditPoints="1" noAdjustHandles="1" noChangeArrowheads="1" noChangeShapeType="1" noTextEdit="1"/>
              </p:cNvSpPr>
              <p:nvPr>
                <p:ph type="body" idx="1"/>
              </p:nvPr>
            </p:nvSpPr>
            <p:spPr>
              <a:xfrm>
                <a:off x="633413" y="1533702"/>
                <a:ext cx="10972800" cy="4525963"/>
              </a:xfrm>
              <a:blipFill>
                <a:blip r:embed="rId5"/>
                <a:stretch>
                  <a:fillRect l="-778"/>
                </a:stretch>
              </a:blipFill>
            </p:spPr>
            <p:txBody>
              <a:bodyPr/>
              <a:lstStyle/>
              <a:p>
                <a:r>
                  <a:rPr lang="en-US">
                    <a:noFill/>
                  </a:rPr>
                  <a:t> </a:t>
                </a:r>
              </a:p>
            </p:txBody>
          </p:sp>
        </mc:Fallback>
      </mc:AlternateContent>
    </p:spTree>
    <p:extLst>
      <p:ext uri="{BB962C8B-B14F-4D97-AF65-F5344CB8AC3E}">
        <p14:creationId xmlns:p14="http://schemas.microsoft.com/office/powerpoint/2010/main" val="3970686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lIns="91425" tIns="91425" rIns="91425" bIns="91425" anchor="b" anchorCtr="0"/>
          <a:lstStyle/>
          <a:p>
            <a:pPr>
              <a:defRPr/>
            </a:pPr>
            <a:r>
              <a:rPr lang="en-US" altLang="en-US" dirty="0">
                <a:ea typeface="+mn-ea"/>
                <a:cs typeface="+mn-cs"/>
                <a:sym typeface="Times New Roman"/>
              </a:rPr>
              <a:t>Example 4- Page 116 </a:t>
            </a:r>
          </a:p>
        </p:txBody>
      </p:sp>
      <p:sp>
        <p:nvSpPr>
          <p:cNvPr id="120835" name="Text Placeholder 2"/>
          <p:cNvSpPr>
            <a:spLocks noGrp="1"/>
          </p:cNvSpPr>
          <p:nvPr>
            <p:ph type="body" idx="1"/>
          </p:nvPr>
        </p:nvSpPr>
        <p:spPr>
          <a:xfrm>
            <a:off x="609600" y="1600201"/>
            <a:ext cx="7230894" cy="1989305"/>
          </a:xfrm>
        </p:spPr>
        <p:txBody>
          <a:bodyPr lIns="91425" tIns="91425" rIns="91425" bIns="91425" anchor="t" anchorCtr="0"/>
          <a:lstStyle/>
          <a:p>
            <a:pPr marL="0" indent="0" algn="just">
              <a:buSzPts val="2400"/>
              <a:buNone/>
            </a:pPr>
            <a:r>
              <a:rPr lang="en-US" altLang="en-US" sz="2000" dirty="0">
                <a:solidFill>
                  <a:srgbClr val="000000"/>
                </a:solidFill>
                <a:latin typeface="Arial (Body)"/>
              </a:rPr>
              <a:t>The Woodland Paper Company produces paper for the newspaper industry. As a final step in the process, the paper passes through a machine that measures various product quality characteristics. When the paper production process is </a:t>
            </a:r>
            <a:r>
              <a:rPr lang="en-US" altLang="en-US" sz="2000" dirty="0">
                <a:solidFill>
                  <a:srgbClr val="FF6600"/>
                </a:solidFill>
                <a:latin typeface="Arial (Body)"/>
              </a:rPr>
              <a:t>in control</a:t>
            </a:r>
            <a:r>
              <a:rPr lang="en-US" altLang="en-US" sz="2000" dirty="0">
                <a:solidFill>
                  <a:srgbClr val="000000"/>
                </a:solidFill>
                <a:latin typeface="Arial (Body)"/>
              </a:rPr>
              <a:t>, it averages </a:t>
            </a:r>
            <a:r>
              <a:rPr lang="en-US" altLang="en-US" sz="2000" dirty="0">
                <a:solidFill>
                  <a:srgbClr val="FF6600"/>
                </a:solidFill>
                <a:latin typeface="Arial (Body)"/>
              </a:rPr>
              <a:t>20 defects per roll</a:t>
            </a:r>
            <a:r>
              <a:rPr lang="en-US" altLang="en-US" sz="2000" dirty="0">
                <a:solidFill>
                  <a:srgbClr val="000000"/>
                </a:solidFill>
                <a:latin typeface="Arial (Body)"/>
              </a:rPr>
              <a:t>.</a:t>
            </a:r>
          </a:p>
        </p:txBody>
      </p:sp>
      <p:pic>
        <p:nvPicPr>
          <p:cNvPr id="12083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54300" y="1818489"/>
            <a:ext cx="3698875"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Rectangle 3"/>
          <p:cNvSpPr>
            <a:spLocks noChangeArrowheads="1"/>
          </p:cNvSpPr>
          <p:nvPr/>
        </p:nvSpPr>
        <p:spPr bwMode="auto">
          <a:xfrm>
            <a:off x="609600" y="3589506"/>
            <a:ext cx="711416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31800" indent="-431800">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SzPts val="2400"/>
            </a:pPr>
            <a:r>
              <a:rPr lang="en-US" altLang="en-US" sz="1800" b="0" dirty="0">
                <a:solidFill>
                  <a:srgbClr val="000000"/>
                </a:solidFill>
                <a:latin typeface="Arial (Body)"/>
              </a:rPr>
              <a:t>Set up a control chart for the number of defects per roll. For this example, use two-sigma control limits.</a:t>
            </a:r>
          </a:p>
          <a:p>
            <a:pPr>
              <a:spcBef>
                <a:spcPct val="0"/>
              </a:spcBef>
              <a:buClrTx/>
              <a:buSzPts val="2400"/>
            </a:pPr>
            <a:endParaRPr lang="en-US" altLang="en-US" sz="1800" b="0" dirty="0">
              <a:solidFill>
                <a:srgbClr val="000000"/>
              </a:solidFill>
              <a:latin typeface="Arial (Body)"/>
            </a:endParaRPr>
          </a:p>
          <a:p>
            <a:pPr>
              <a:spcBef>
                <a:spcPct val="0"/>
              </a:spcBef>
              <a:buClrTx/>
              <a:buSzPts val="2400"/>
            </a:pPr>
            <a:r>
              <a:rPr lang="en-US" altLang="en-US" sz="1800" b="0" dirty="0">
                <a:solidFill>
                  <a:srgbClr val="000000"/>
                </a:solidFill>
                <a:latin typeface="Arial (Body)"/>
              </a:rPr>
              <a:t>Five rolls had the following number of defects: 16, 21, 17, 22, and 24, respectively. The sixth roll, using pulp from a different supplier, had 5 defects. Is the paper production process in control?</a:t>
            </a:r>
          </a:p>
        </p:txBody>
      </p:sp>
    </p:spTree>
    <p:extLst>
      <p:ext uri="{BB962C8B-B14F-4D97-AF65-F5344CB8AC3E}">
        <p14:creationId xmlns:p14="http://schemas.microsoft.com/office/powerpoint/2010/main" val="34169511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Placeholder 2"/>
          <p:cNvSpPr>
            <a:spLocks noGrp="1"/>
          </p:cNvSpPr>
          <p:nvPr>
            <p:ph type="body" idx="1"/>
          </p:nvPr>
        </p:nvSpPr>
        <p:spPr>
          <a:xfrm>
            <a:off x="787061" y="1602582"/>
            <a:ext cx="8229600" cy="611187"/>
          </a:xfrm>
        </p:spPr>
        <p:txBody>
          <a:bodyPr lIns="91425" tIns="91425" rIns="91425" bIns="91425" anchor="t" anchorCtr="0"/>
          <a:lstStyle/>
          <a:p>
            <a:pPr marL="431800" indent="-431800">
              <a:buSzPts val="2400"/>
              <a:buFont typeface="Verdana" panose="020B0604030504040204" pitchFamily="34" charset="0"/>
              <a:buAutoNum type="alphaLcPeriod"/>
            </a:pPr>
            <a:r>
              <a:rPr lang="en-US" altLang="en-US" sz="2400" dirty="0">
                <a:solidFill>
                  <a:srgbClr val="000000"/>
                </a:solidFill>
                <a:latin typeface="Arial (Body)"/>
                <a:cs typeface="Calibri" panose="020F0502020204030204" pitchFamily="34" charset="0"/>
              </a:rPr>
              <a:t>The average number of defects per roll is 20. </a:t>
            </a:r>
            <a:endParaRPr lang="en-US" altLang="en-US" sz="2400" dirty="0">
              <a:solidFill>
                <a:srgbClr val="000000"/>
              </a:solidFill>
              <a:latin typeface="Arial (Body)"/>
            </a:endParaRPr>
          </a:p>
        </p:txBody>
      </p:sp>
      <mc:AlternateContent xmlns:mc="http://schemas.openxmlformats.org/markup-compatibility/2006" xmlns:a14="http://schemas.microsoft.com/office/drawing/2010/main">
        <mc:Choice Requires="a14">
          <p:sp>
            <p:nvSpPr>
              <p:cNvPr id="121859" name="Object 7" descr="U C L sub c = c-bar + z times radical c-bar = 20 + 2 times radical 20 = 28.94. L C L sub c = c-bar minus z times radical c = 20 minus 2 times radical 20 = 11.06."/>
              <p:cNvSpPr txBox="1"/>
              <p:nvPr/>
            </p:nvSpPr>
            <p:spPr bwMode="auto">
              <a:xfrm>
                <a:off x="2482297" y="2856216"/>
                <a:ext cx="7350072" cy="2219218"/>
              </a:xfrm>
              <a:prstGeom prst="rect">
                <a:avLst/>
              </a:prstGeom>
              <a:noFill/>
              <a:ln>
                <a:noFill/>
              </a:ln>
            </p:spPr>
            <p:txBody>
              <a:bodyPr>
                <a:normAutofit/>
              </a:bodyPr>
              <a:lstStyle/>
              <a:p>
                <a:pPr algn="ctr"/>
                <a14:m>
                  <m:oMathPara xmlns:m="http://schemas.openxmlformats.org/officeDocument/2006/math">
                    <m:oMathParaPr>
                      <m:jc m:val="left"/>
                    </m:oMathParaPr>
                    <m:oMath xmlns:m="http://schemas.openxmlformats.org/officeDocument/2006/math">
                      <m:r>
                        <a:rPr lang="en-US" sz="2800" i="1" dirty="0" smtClean="0">
                          <a:solidFill>
                            <a:srgbClr val="000000"/>
                          </a:solidFill>
                          <a:latin typeface="Cambria Math" panose="02040503050406030204" pitchFamily="18" charset="0"/>
                        </a:rPr>
                        <m:t>𝑈𝐶</m:t>
                      </m:r>
                      <m:sSub>
                        <m:sSubPr>
                          <m:ctrlPr>
                            <a:rPr lang="en-US" sz="2800" i="1" dirty="0" smtClean="0">
                              <a:solidFill>
                                <a:srgbClr val="000000"/>
                              </a:solidFill>
                              <a:latin typeface="Cambria Math" panose="02040503050406030204" pitchFamily="18" charset="0"/>
                            </a:rPr>
                          </m:ctrlPr>
                        </m:sSubPr>
                        <m:e>
                          <m:r>
                            <a:rPr lang="en-US" sz="2800" i="1" dirty="0" smtClean="0">
                              <a:solidFill>
                                <a:srgbClr val="000000"/>
                              </a:solidFill>
                              <a:latin typeface="Cambria Math" panose="02040503050406030204" pitchFamily="18" charset="0"/>
                            </a:rPr>
                            <m:t>𝐿</m:t>
                          </m:r>
                        </m:e>
                        <m:sub>
                          <m:r>
                            <a:rPr lang="en-US" sz="2800" i="1" dirty="0" smtClean="0">
                              <a:solidFill>
                                <a:srgbClr val="000000"/>
                              </a:solidFill>
                              <a:latin typeface="Cambria Math" panose="02040503050406030204" pitchFamily="18" charset="0"/>
                            </a:rPr>
                            <m:t>𝑐</m:t>
                          </m:r>
                        </m:sub>
                      </m:sSub>
                      <m:r>
                        <a:rPr lang="en-US" sz="2800" i="1" dirty="0" smtClean="0">
                          <a:solidFill>
                            <a:srgbClr val="000000"/>
                          </a:solidFill>
                          <a:latin typeface="Cambria Math" panose="02040503050406030204" pitchFamily="18" charset="0"/>
                        </a:rPr>
                        <m:t> =</m:t>
                      </m:r>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𝑐</m:t>
                          </m:r>
                        </m:e>
                      </m:acc>
                      <m:r>
                        <a:rPr lang="en-US" sz="2800" i="1" dirty="0" smtClean="0">
                          <a:solidFill>
                            <a:srgbClr val="000000"/>
                          </a:solidFill>
                          <a:latin typeface="Cambria Math" panose="02040503050406030204" pitchFamily="18" charset="0"/>
                        </a:rPr>
                        <m:t>+ </m:t>
                      </m:r>
                      <m:r>
                        <a:rPr lang="en-US" sz="2800" i="1" dirty="0" smtClean="0">
                          <a:solidFill>
                            <a:srgbClr val="000000"/>
                          </a:solidFill>
                          <a:latin typeface="Cambria Math" panose="02040503050406030204" pitchFamily="18" charset="0"/>
                        </a:rPr>
                        <m:t>𝑧</m:t>
                      </m:r>
                      <m:rad>
                        <m:radPr>
                          <m:degHide m:val="on"/>
                          <m:ctrlPr>
                            <a:rPr lang="en-US" sz="2800" i="1" dirty="0" smtClean="0">
                              <a:solidFill>
                                <a:srgbClr val="000000"/>
                              </a:solidFill>
                              <a:latin typeface="Cambria Math" panose="02040503050406030204" pitchFamily="18" charset="0"/>
                            </a:rPr>
                          </m:ctrlPr>
                        </m:radPr>
                        <m:deg/>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𝑐</m:t>
                              </m:r>
                            </m:e>
                          </m:acc>
                        </m:e>
                      </m:rad>
                      <m:r>
                        <a:rPr lang="en-US" sz="2800" i="1" dirty="0" smtClean="0">
                          <a:solidFill>
                            <a:srgbClr val="000000"/>
                          </a:solidFill>
                          <a:latin typeface="Cambria Math" panose="02040503050406030204" pitchFamily="18" charset="0"/>
                        </a:rPr>
                        <m:t>= 20 + 2(</m:t>
                      </m:r>
                      <m:rad>
                        <m:radPr>
                          <m:degHide m:val="on"/>
                          <m:ctrlPr>
                            <a:rPr lang="en-US" sz="2800" i="1" dirty="0">
                              <a:latin typeface="Cambria Math" panose="02040503050406030204" pitchFamily="18" charset="0"/>
                            </a:rPr>
                          </m:ctrlPr>
                        </m:radPr>
                        <m:deg/>
                        <m:e>
                          <m:r>
                            <a:rPr lang="en-US" sz="2800" b="0" i="1" dirty="0" smtClean="0">
                              <a:latin typeface="Cambria Math" panose="02040503050406030204" pitchFamily="18" charset="0"/>
                            </a:rPr>
                            <m:t>20</m:t>
                          </m:r>
                        </m:e>
                      </m:rad>
                      <m:r>
                        <a:rPr lang="en-US" sz="2800" i="1" dirty="0" smtClean="0">
                          <a:solidFill>
                            <a:srgbClr val="000000"/>
                          </a:solidFill>
                          <a:latin typeface="Cambria Math" panose="02040503050406030204" pitchFamily="18" charset="0"/>
                        </a:rPr>
                        <m:t>) = 28.94</m:t>
                      </m:r>
                    </m:oMath>
                  </m:oMathPara>
                </a14:m>
                <a:endParaRPr lang="en-US" sz="2800" i="1" dirty="0">
                  <a:solidFill>
                    <a:srgbClr val="000000"/>
                  </a:solidFill>
                  <a:latin typeface="Cambria Math" panose="02040503050406030204" pitchFamily="18" charset="0"/>
                </a:endParaRPr>
              </a:p>
              <a:p>
                <a:pPr algn="ctr"/>
                <a:br>
                  <a:rPr lang="en-US" sz="2800" i="1" dirty="0">
                    <a:solidFill>
                      <a:srgbClr val="000000"/>
                    </a:solidFill>
                    <a:latin typeface="Cambria Math" panose="02040503050406030204" pitchFamily="18" charset="0"/>
                  </a:rPr>
                </a:br>
                <a:br>
                  <a:rPr lang="en-US" sz="2800" i="1" dirty="0">
                    <a:solidFill>
                      <a:srgbClr val="000000"/>
                    </a:soli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800" i="1" dirty="0" smtClean="0">
                          <a:solidFill>
                            <a:srgbClr val="000000"/>
                          </a:solidFill>
                          <a:latin typeface="Cambria Math" panose="02040503050406030204" pitchFamily="18" charset="0"/>
                        </a:rPr>
                        <m:t>𝐿𝐶</m:t>
                      </m:r>
                      <m:sSub>
                        <m:sSubPr>
                          <m:ctrlPr>
                            <a:rPr lang="en-US" sz="2800" i="1" dirty="0" smtClean="0">
                              <a:solidFill>
                                <a:srgbClr val="000000"/>
                              </a:solidFill>
                              <a:latin typeface="Cambria Math" panose="02040503050406030204" pitchFamily="18" charset="0"/>
                            </a:rPr>
                          </m:ctrlPr>
                        </m:sSubPr>
                        <m:e>
                          <m:r>
                            <a:rPr lang="en-US" sz="2800" i="1" dirty="0" smtClean="0">
                              <a:solidFill>
                                <a:srgbClr val="000000"/>
                              </a:solidFill>
                              <a:latin typeface="Cambria Math" panose="02040503050406030204" pitchFamily="18" charset="0"/>
                            </a:rPr>
                            <m:t>𝐿</m:t>
                          </m:r>
                        </m:e>
                        <m:sub>
                          <m:r>
                            <a:rPr lang="en-US" sz="2800" i="1" dirty="0" smtClean="0">
                              <a:solidFill>
                                <a:srgbClr val="000000"/>
                              </a:solidFill>
                              <a:latin typeface="Cambria Math" panose="02040503050406030204" pitchFamily="18" charset="0"/>
                            </a:rPr>
                            <m:t>𝑐</m:t>
                          </m:r>
                        </m:sub>
                      </m:sSub>
                      <m:r>
                        <a:rPr lang="en-US" sz="2800" i="1" dirty="0" smtClean="0">
                          <a:solidFill>
                            <a:srgbClr val="000000"/>
                          </a:solidFill>
                          <a:latin typeface="Cambria Math" panose="02040503050406030204" pitchFamily="18" charset="0"/>
                        </a:rPr>
                        <m:t> =</m:t>
                      </m:r>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𝑐</m:t>
                          </m:r>
                        </m:e>
                      </m:acc>
                      <m:r>
                        <a:rPr lang="en-US" sz="2800" i="1" dirty="0">
                          <a:latin typeface="Cambria Math" panose="02040503050406030204" pitchFamily="18" charset="0"/>
                        </a:rPr>
                        <m:t>−</m:t>
                      </m:r>
                      <m:r>
                        <a:rPr lang="en-US" sz="2800" i="1" dirty="0">
                          <a:latin typeface="Cambria Math" panose="02040503050406030204" pitchFamily="18" charset="0"/>
                        </a:rPr>
                        <m:t>𝑧</m:t>
                      </m:r>
                      <m:rad>
                        <m:radPr>
                          <m:degHide m:val="on"/>
                          <m:ctrlPr>
                            <a:rPr lang="en-US" sz="2800" i="1" dirty="0">
                              <a:latin typeface="Cambria Math" panose="02040503050406030204" pitchFamily="18" charset="0"/>
                            </a:rPr>
                          </m:ctrlPr>
                        </m:radPr>
                        <m:deg/>
                        <m:e>
                          <m:acc>
                            <m:accPr>
                              <m:chr m:val="̅"/>
                              <m:ctrlPr>
                                <a:rPr lang="en-US" sz="2800" i="1" dirty="0">
                                  <a:latin typeface="Cambria Math" panose="02040503050406030204" pitchFamily="18" charset="0"/>
                                </a:rPr>
                              </m:ctrlPr>
                            </m:accPr>
                            <m:e>
                              <m:r>
                                <a:rPr lang="en-US" sz="2800" i="1" dirty="0">
                                  <a:latin typeface="Cambria Math" panose="02040503050406030204" pitchFamily="18" charset="0"/>
                                </a:rPr>
                                <m:t>𝑐</m:t>
                              </m:r>
                            </m:e>
                          </m:acc>
                        </m:e>
                      </m:rad>
                      <m:r>
                        <a:rPr lang="en-US" sz="2800" i="1" dirty="0">
                          <a:latin typeface="Cambria Math" panose="02040503050406030204" pitchFamily="18" charset="0"/>
                        </a:rPr>
                        <m:t>= 20 −2(</m:t>
                      </m:r>
                      <m:rad>
                        <m:radPr>
                          <m:degHide m:val="on"/>
                          <m:ctrlPr>
                            <a:rPr lang="en-US" sz="2800" i="1" dirty="0">
                              <a:latin typeface="Cambria Math" panose="02040503050406030204" pitchFamily="18" charset="0"/>
                            </a:rPr>
                          </m:ctrlPr>
                        </m:radPr>
                        <m:deg/>
                        <m:e>
                          <m:r>
                            <a:rPr lang="en-US" sz="2800" i="1" dirty="0">
                              <a:latin typeface="Cambria Math" panose="02040503050406030204" pitchFamily="18" charset="0"/>
                            </a:rPr>
                            <m:t>20</m:t>
                          </m:r>
                        </m:e>
                      </m:rad>
                      <m:r>
                        <a:rPr lang="en-US" sz="2800" i="1" dirty="0">
                          <a:latin typeface="Cambria Math" panose="02040503050406030204" pitchFamily="18" charset="0"/>
                        </a:rPr>
                        <m:t>)</m:t>
                      </m:r>
                      <m:r>
                        <a:rPr lang="en-US" sz="2800" i="1" dirty="0" smtClean="0">
                          <a:solidFill>
                            <a:srgbClr val="000000"/>
                          </a:solidFill>
                          <a:latin typeface="Cambria Math" panose="02040503050406030204" pitchFamily="18" charset="0"/>
                        </a:rPr>
                        <m:t>= 11.06</m:t>
                      </m:r>
                    </m:oMath>
                  </m:oMathPara>
                </a14:m>
                <a:endParaRPr lang="en-US" sz="2800" dirty="0"/>
              </a:p>
            </p:txBody>
          </p:sp>
        </mc:Choice>
        <mc:Fallback xmlns="">
          <p:sp>
            <p:nvSpPr>
              <p:cNvPr id="121859" name="Object 7" descr="U C L sub c = c-bar + z times radical c-bar = 20 + 2 times radical 20 = 28.94. L C L sub c = c-bar minus z times radical c = 20 minus 2 times radical 20 = 11.06."/>
              <p:cNvSpPr txBox="1">
                <a:spLocks noRot="1" noChangeAspect="1" noMove="1" noResize="1" noEditPoints="1" noAdjustHandles="1" noChangeArrowheads="1" noChangeShapeType="1" noTextEdit="1"/>
              </p:cNvSpPr>
              <p:nvPr/>
            </p:nvSpPr>
            <p:spPr bwMode="auto">
              <a:xfrm>
                <a:off x="2482297" y="2856216"/>
                <a:ext cx="7350072" cy="2219218"/>
              </a:xfrm>
              <a:prstGeom prst="rect">
                <a:avLst/>
              </a:prstGeom>
              <a:blipFill>
                <a:blip r:embed="rId2"/>
                <a:stretch>
                  <a:fillRect/>
                </a:stretch>
              </a:blipFill>
              <a:ln>
                <a:noFill/>
              </a:ln>
            </p:spPr>
            <p:txBody>
              <a:bodyPr/>
              <a:lstStyle/>
              <a:p>
                <a:r>
                  <a:rPr lang="en-US">
                    <a:noFill/>
                  </a:rPr>
                  <a:t> </a:t>
                </a:r>
              </a:p>
            </p:txBody>
          </p:sp>
        </mc:Fallback>
      </mc:AlternateContent>
      <p:sp>
        <p:nvSpPr>
          <p:cNvPr id="6" name="Title 1"/>
          <p:cNvSpPr>
            <a:spLocks noGrp="1"/>
          </p:cNvSpPr>
          <p:nvPr>
            <p:ph type="title"/>
          </p:nvPr>
        </p:nvSpPr>
        <p:spPr/>
        <p:txBody>
          <a:bodyPr lIns="91425" tIns="91425" rIns="91425" bIns="91425" anchor="b" anchorCtr="0"/>
          <a:lstStyle/>
          <a:p>
            <a:pPr>
              <a:defRPr/>
            </a:pPr>
            <a:r>
              <a:rPr lang="en-US" altLang="en-US" dirty="0">
                <a:ea typeface="+mn-ea"/>
                <a:cs typeface="+mn-cs"/>
                <a:sym typeface="Times New Roman"/>
              </a:rPr>
              <a:t>Example 4 (Cont’d) </a:t>
            </a:r>
          </a:p>
        </p:txBody>
      </p:sp>
    </p:spTree>
    <p:extLst>
      <p:ext uri="{BB962C8B-B14F-4D97-AF65-F5344CB8AC3E}">
        <p14:creationId xmlns:p14="http://schemas.microsoft.com/office/powerpoint/2010/main" val="19039862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Picture 6" descr="A c chart plots number of defects versus sample number, with L C L sub c = 11.06, c-bar = 20, and U C L sub c = 28.94. The plot includes the following estimated points: (1, 15), (2, 21), (3, 17), (4, 22), (5, 23), (6,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6222" y="1485683"/>
            <a:ext cx="6520665" cy="3709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4" name="Text Placeholder 3"/>
          <p:cNvSpPr>
            <a:spLocks noGrp="1"/>
          </p:cNvSpPr>
          <p:nvPr>
            <p:ph type="body" idx="2"/>
          </p:nvPr>
        </p:nvSpPr>
        <p:spPr>
          <a:xfrm>
            <a:off x="1936750" y="5360976"/>
            <a:ext cx="8318500" cy="846137"/>
          </a:xfrm>
        </p:spPr>
        <p:txBody>
          <a:bodyPr/>
          <a:lstStyle/>
          <a:p>
            <a:pPr marL="0" indent="0" algn="ctr">
              <a:buSzTx/>
              <a:buNone/>
            </a:pPr>
            <a:r>
              <a:rPr lang="en-US" altLang="en-US" dirty="0">
                <a:solidFill>
                  <a:srgbClr val="000000"/>
                </a:solidFill>
                <a:latin typeface="Arial (Body)"/>
                <a:cs typeface="Arial" panose="020B0604020202020204" pitchFamily="34" charset="0"/>
                <a:sym typeface="Arial" panose="020B0604020202020204" pitchFamily="34" charset="0"/>
              </a:rPr>
              <a:t>The process is technically out of control due to Sample 6. However, Sample 6 shows that the new supplier is a good one.</a:t>
            </a:r>
          </a:p>
        </p:txBody>
      </p:sp>
      <p:sp>
        <p:nvSpPr>
          <p:cNvPr id="6" name="Title 1"/>
          <p:cNvSpPr>
            <a:spLocks noGrp="1"/>
          </p:cNvSpPr>
          <p:nvPr>
            <p:ph type="title"/>
          </p:nvPr>
        </p:nvSpPr>
        <p:spPr>
          <a:xfrm>
            <a:off x="609600" y="164607"/>
            <a:ext cx="10972800" cy="1097279"/>
          </a:xfrm>
        </p:spPr>
        <p:txBody>
          <a:bodyPr lIns="91425" tIns="91425" rIns="91425" bIns="91425" anchor="b" anchorCtr="0"/>
          <a:lstStyle/>
          <a:p>
            <a:pPr>
              <a:defRPr/>
            </a:pPr>
            <a:r>
              <a:rPr lang="en-US" altLang="en-US" dirty="0">
                <a:ea typeface="+mn-ea"/>
                <a:cs typeface="+mn-cs"/>
                <a:sym typeface="Times New Roman"/>
              </a:rPr>
              <a:t>Example 4 (Cont’d) </a:t>
            </a:r>
          </a:p>
        </p:txBody>
      </p:sp>
    </p:spTree>
    <p:extLst>
      <p:ext uri="{BB962C8B-B14F-4D97-AF65-F5344CB8AC3E}">
        <p14:creationId xmlns:p14="http://schemas.microsoft.com/office/powerpoint/2010/main" val="1940019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a:t>Cost of Quality</a:t>
            </a:r>
          </a:p>
        </p:txBody>
      </p:sp>
      <p:grpSp>
        <p:nvGrpSpPr>
          <p:cNvPr id="6" name="Group 5"/>
          <p:cNvGrpSpPr>
            <a:grpSpLocks/>
          </p:cNvGrpSpPr>
          <p:nvPr/>
        </p:nvGrpSpPr>
        <p:grpSpPr bwMode="auto">
          <a:xfrm>
            <a:off x="342475" y="1510221"/>
            <a:ext cx="4770667" cy="3588180"/>
            <a:chOff x="5671764" y="955964"/>
            <a:chExt cx="3144982" cy="3226051"/>
          </a:xfrm>
        </p:grpSpPr>
        <p:pic>
          <p:nvPicPr>
            <p:cNvPr id="21521" name="Picture 8" descr="Image result for sale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8863" y="955964"/>
              <a:ext cx="2690784" cy="247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5671764" y="3434884"/>
                  <a:ext cx="3144982" cy="747131"/>
                </a:xfrm>
                <a:prstGeom prst="rect">
                  <a:avLst/>
                </a:prstGeom>
                <a:noFill/>
              </p:spPr>
              <p:txBody>
                <a:bodyPr>
                  <a:spAutoFit/>
                </a:bodyPr>
                <a:lstStyle/>
                <a:p>
                  <a:pPr algn="ctr">
                    <a:defRPr/>
                  </a:pPr>
                  <a14:m>
                    <m:oMathPara xmlns:m="http://schemas.openxmlformats.org/officeDocument/2006/math">
                      <m:oMathParaPr>
                        <m:jc m:val="centerGroup"/>
                      </m:oMathParaPr>
                      <m:oMath xmlns:m="http://schemas.openxmlformats.org/officeDocument/2006/math">
                        <m:r>
                          <a:rPr lang="en-US" sz="2400" i="1" dirty="0" smtClean="0">
                            <a:solidFill>
                              <a:schemeClr val="tx2">
                                <a:lumMod val="10000"/>
                              </a:schemeClr>
                            </a:solidFill>
                            <a:latin typeface="Cambria Math" panose="02040503050406030204" pitchFamily="18" charset="0"/>
                          </a:rPr>
                          <m:t>𝐶𝑜𝑠𝑡</m:t>
                        </m:r>
                        <m:r>
                          <a:rPr lang="en-US" sz="2400" i="1" dirty="0" smtClean="0">
                            <a:solidFill>
                              <a:schemeClr val="tx2">
                                <a:lumMod val="10000"/>
                              </a:schemeClr>
                            </a:solidFill>
                            <a:latin typeface="Cambria Math" panose="02040503050406030204" pitchFamily="18" charset="0"/>
                          </a:rPr>
                          <m:t> </m:t>
                        </m:r>
                        <m:r>
                          <a:rPr lang="en-US" sz="2400" i="1" dirty="0" smtClean="0">
                            <a:solidFill>
                              <a:schemeClr val="tx2">
                                <a:lumMod val="10000"/>
                              </a:schemeClr>
                            </a:solidFill>
                            <a:latin typeface="Cambria Math" panose="02040503050406030204" pitchFamily="18" charset="0"/>
                          </a:rPr>
                          <m:t>𝑜𝑓</m:t>
                        </m:r>
                        <m:r>
                          <a:rPr lang="en-US" sz="2400" i="1" dirty="0" smtClean="0">
                            <a:solidFill>
                              <a:schemeClr val="tx2">
                                <a:lumMod val="10000"/>
                              </a:schemeClr>
                            </a:solidFill>
                            <a:latin typeface="Cambria Math" panose="02040503050406030204" pitchFamily="18" charset="0"/>
                          </a:rPr>
                          <m:t> </m:t>
                        </m:r>
                        <m:r>
                          <a:rPr lang="en-US" sz="2400" i="1" dirty="0" smtClean="0">
                            <a:solidFill>
                              <a:schemeClr val="tx2">
                                <a:lumMod val="10000"/>
                              </a:schemeClr>
                            </a:solidFill>
                            <a:latin typeface="Cambria Math" panose="02040503050406030204" pitchFamily="18" charset="0"/>
                          </a:rPr>
                          <m:t>𝑞𝑢𝑎𝑙𝑖𝑡𝑦</m:t>
                        </m:r>
                        <m:r>
                          <a:rPr lang="en-US" sz="2400" i="1" dirty="0" smtClean="0">
                            <a:solidFill>
                              <a:schemeClr val="tx2">
                                <a:lumMod val="10000"/>
                              </a:schemeClr>
                            </a:solidFill>
                            <a:latin typeface="Cambria Math" panose="02040503050406030204" pitchFamily="18" charset="0"/>
                          </a:rPr>
                          <m:t> </m:t>
                        </m:r>
                        <m:r>
                          <a:rPr lang="en-US" sz="2400" i="1" dirty="0" smtClean="0">
                            <a:solidFill>
                              <a:schemeClr val="tx2">
                                <a:lumMod val="10000"/>
                              </a:schemeClr>
                            </a:solidFill>
                            <a:latin typeface="Cambria Math" panose="02040503050406030204" pitchFamily="18" charset="0"/>
                          </a:rPr>
                          <m:t>𝑟𝑎𝑛𝑔𝑒</m:t>
                        </m:r>
                        <m:r>
                          <a:rPr lang="en-US" sz="2400" i="1" dirty="0" smtClean="0">
                            <a:solidFill>
                              <a:schemeClr val="tx2">
                                <a:lumMod val="10000"/>
                              </a:schemeClr>
                            </a:solidFill>
                            <a:latin typeface="Cambria Math" panose="02040503050406030204" pitchFamily="18" charset="0"/>
                          </a:rPr>
                          <m:t> </m:t>
                        </m:r>
                        <m:r>
                          <a:rPr lang="en-US" sz="2400" i="1" dirty="0" smtClean="0">
                            <a:solidFill>
                              <a:schemeClr val="tx2">
                                <a:lumMod val="10000"/>
                              </a:schemeClr>
                            </a:solidFill>
                            <a:latin typeface="Cambria Math" panose="02040503050406030204" pitchFamily="18" charset="0"/>
                          </a:rPr>
                          <m:t>𝑓𝑟𝑜𝑚</m:t>
                        </m:r>
                        <m:r>
                          <a:rPr lang="en-US" sz="2400" i="1" dirty="0" smtClean="0">
                            <a:solidFill>
                              <a:schemeClr val="tx2">
                                <a:lumMod val="10000"/>
                              </a:schemeClr>
                            </a:solidFill>
                            <a:latin typeface="Cambria Math" panose="02040503050406030204" pitchFamily="18" charset="0"/>
                          </a:rPr>
                          <m:t> </m:t>
                        </m:r>
                      </m:oMath>
                    </m:oMathPara>
                  </a14:m>
                  <a:endParaRPr lang="en-US" sz="2400" i="1" dirty="0">
                    <a:solidFill>
                      <a:schemeClr val="tx2">
                        <a:lumMod val="10000"/>
                      </a:schemeClr>
                    </a:solidFill>
                    <a:latin typeface="Cambria Math" panose="02040503050406030204" pitchFamily="18" charset="0"/>
                  </a:endParaRPr>
                </a:p>
                <a:p>
                  <a:pPr algn="ctr">
                    <a:defRPr/>
                  </a:pPr>
                  <a14:m>
                    <m:oMathPara xmlns:m="http://schemas.openxmlformats.org/officeDocument/2006/math">
                      <m:oMathParaPr>
                        <m:jc m:val="centerGroup"/>
                      </m:oMathParaPr>
                      <m:oMath xmlns:m="http://schemas.openxmlformats.org/officeDocument/2006/math">
                        <m:r>
                          <a:rPr lang="en-US" sz="2400" b="1" i="1" dirty="0">
                            <a:solidFill>
                              <a:srgbClr val="C00000"/>
                            </a:solidFill>
                            <a:latin typeface="Cambria Math" panose="02040503050406030204" pitchFamily="18" charset="0"/>
                          </a:rPr>
                          <m:t>𝟐𝟎</m:t>
                        </m:r>
                        <m:r>
                          <a:rPr lang="en-US" sz="2400" b="1" i="1" dirty="0">
                            <a:solidFill>
                              <a:srgbClr val="C00000"/>
                            </a:solidFill>
                            <a:latin typeface="Cambria Math" panose="02040503050406030204" pitchFamily="18" charset="0"/>
                          </a:rPr>
                          <m:t>−</m:t>
                        </m:r>
                        <m:r>
                          <a:rPr lang="en-US" sz="2400" b="1" i="1" dirty="0">
                            <a:solidFill>
                              <a:srgbClr val="C00000"/>
                            </a:solidFill>
                            <a:latin typeface="Cambria Math" panose="02040503050406030204" pitchFamily="18" charset="0"/>
                          </a:rPr>
                          <m:t>𝟑𝟎</m:t>
                        </m:r>
                        <m:r>
                          <a:rPr lang="en-US" sz="2400" b="1" i="1" dirty="0">
                            <a:solidFill>
                              <a:srgbClr val="C00000"/>
                            </a:solidFill>
                            <a:latin typeface="Cambria Math" panose="02040503050406030204" pitchFamily="18" charset="0"/>
                          </a:rPr>
                          <m:t>%</m:t>
                        </m:r>
                        <m:r>
                          <a:rPr lang="en-US" sz="2400" i="1" dirty="0">
                            <a:solidFill>
                              <a:schemeClr val="tx2">
                                <a:lumMod val="10000"/>
                              </a:schemeClr>
                            </a:solidFill>
                            <a:latin typeface="Cambria Math" panose="02040503050406030204" pitchFamily="18" charset="0"/>
                          </a:rPr>
                          <m:t>  </m:t>
                        </m:r>
                        <m:r>
                          <a:rPr lang="en-US" sz="2400" i="1" dirty="0">
                            <a:solidFill>
                              <a:schemeClr val="tx2">
                                <a:lumMod val="10000"/>
                              </a:schemeClr>
                            </a:solidFill>
                            <a:latin typeface="Cambria Math" panose="02040503050406030204" pitchFamily="18" charset="0"/>
                          </a:rPr>
                          <m:t>𝑜𝑓</m:t>
                        </m:r>
                        <m:r>
                          <a:rPr lang="en-US" sz="2400" i="1" dirty="0">
                            <a:solidFill>
                              <a:schemeClr val="tx2">
                                <a:lumMod val="10000"/>
                              </a:schemeClr>
                            </a:solidFill>
                            <a:latin typeface="Cambria Math" panose="02040503050406030204" pitchFamily="18" charset="0"/>
                          </a:rPr>
                          <m:t> </m:t>
                        </m:r>
                        <m:r>
                          <a:rPr lang="en-US" sz="2400" i="1" dirty="0">
                            <a:solidFill>
                              <a:schemeClr val="tx2">
                                <a:lumMod val="10000"/>
                              </a:schemeClr>
                            </a:solidFill>
                            <a:latin typeface="Cambria Math" panose="02040503050406030204" pitchFamily="18" charset="0"/>
                          </a:rPr>
                          <m:t>𝐺𝑟𝑜𝑠𝑠</m:t>
                        </m:r>
                        <m:r>
                          <a:rPr lang="en-US" sz="2400" i="1" dirty="0">
                            <a:solidFill>
                              <a:schemeClr val="tx2">
                                <a:lumMod val="10000"/>
                              </a:schemeClr>
                            </a:solidFill>
                            <a:latin typeface="Cambria Math" panose="02040503050406030204" pitchFamily="18" charset="0"/>
                          </a:rPr>
                          <m:t> </m:t>
                        </m:r>
                        <m:r>
                          <a:rPr lang="en-US" sz="2400" i="1" dirty="0">
                            <a:solidFill>
                              <a:schemeClr val="tx2">
                                <a:lumMod val="10000"/>
                              </a:schemeClr>
                            </a:solidFill>
                            <a:latin typeface="Cambria Math" panose="02040503050406030204" pitchFamily="18" charset="0"/>
                          </a:rPr>
                          <m:t>𝑆𝑎𝑙𝑒𝑠</m:t>
                        </m:r>
                      </m:oMath>
                    </m:oMathPara>
                  </a14:m>
                  <a:endParaRPr lang="en-US" sz="2400" dirty="0">
                    <a:solidFill>
                      <a:schemeClr val="tx2">
                        <a:lumMod val="10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671764" y="3434884"/>
                  <a:ext cx="3144982" cy="747131"/>
                </a:xfrm>
                <a:prstGeom prst="rect">
                  <a:avLst/>
                </a:prstGeom>
                <a:blipFill>
                  <a:blip r:embed="rId4"/>
                  <a:stretch>
                    <a:fillRect b="-11029"/>
                  </a:stretch>
                </a:blipFill>
              </p:spPr>
              <p:txBody>
                <a:bodyPr/>
                <a:lstStyle/>
                <a:p>
                  <a:r>
                    <a:rPr lang="en-US">
                      <a:noFill/>
                    </a:rPr>
                    <a:t> </a:t>
                  </a:r>
                </a:p>
              </p:txBody>
            </p:sp>
          </mc:Fallback>
        </mc:AlternateContent>
      </p:grpSp>
      <p:grpSp>
        <p:nvGrpSpPr>
          <p:cNvPr id="3" name="Group 2"/>
          <p:cNvGrpSpPr/>
          <p:nvPr/>
        </p:nvGrpSpPr>
        <p:grpSpPr>
          <a:xfrm>
            <a:off x="5659120" y="711200"/>
            <a:ext cx="6293981" cy="5763370"/>
            <a:chOff x="1520825" y="836614"/>
            <a:chExt cx="5830888" cy="6118225"/>
          </a:xfrm>
        </p:grpSpPr>
        <p:pic>
          <p:nvPicPr>
            <p:cNvPr id="21507" name="Picture 6"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0825" y="836614"/>
              <a:ext cx="5830888"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9" name="Group 7"/>
            <p:cNvGrpSpPr>
              <a:grpSpLocks/>
            </p:cNvGrpSpPr>
            <p:nvPr/>
          </p:nvGrpSpPr>
          <p:grpSpPr bwMode="auto">
            <a:xfrm>
              <a:off x="2702858" y="1275246"/>
              <a:ext cx="3370544" cy="1177216"/>
              <a:chOff x="1178498" y="1274717"/>
              <a:chExt cx="3371323" cy="1177354"/>
            </a:xfrm>
          </p:grpSpPr>
          <mc:AlternateContent xmlns:mc="http://schemas.openxmlformats.org/markup-compatibility/2006" xmlns:a14="http://schemas.microsoft.com/office/drawing/2010/main">
            <mc:Choice Requires="a14">
              <p:sp>
                <p:nvSpPr>
                  <p:cNvPr id="21517" name="TextBox 6"/>
                  <p:cNvSpPr txBox="1">
                    <a:spLocks noChangeArrowheads="1"/>
                  </p:cNvSpPr>
                  <p:nvPr/>
                </p:nvSpPr>
                <p:spPr bwMode="auto">
                  <a:xfrm>
                    <a:off x="1178498" y="1966161"/>
                    <a:ext cx="109450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1800" b="0" i="1" dirty="0" smtClean="0">
                              <a:solidFill>
                                <a:srgbClr val="000000"/>
                              </a:solidFill>
                              <a:latin typeface="Cambria Math" panose="02040503050406030204" pitchFamily="18" charset="0"/>
                            </a:rPr>
                            <m:t>𝑊𝑎𝑟𝑟𝑎𝑛𝑡𝑦</m:t>
                          </m:r>
                        </m:oMath>
                      </m:oMathPara>
                    </a14:m>
                    <a:endParaRPr lang="en-US" altLang="en-US" sz="1800" b="0" dirty="0">
                      <a:solidFill>
                        <a:srgbClr val="000000"/>
                      </a:solidFill>
                      <a:latin typeface="Times New Roman" panose="02020603050405020304" pitchFamily="18" charset="0"/>
                    </a:endParaRPr>
                  </a:p>
                </p:txBody>
              </p:sp>
            </mc:Choice>
            <mc:Fallback xmlns="">
              <p:sp>
                <p:nvSpPr>
                  <p:cNvPr id="21517" name="TextBox 6"/>
                  <p:cNvSpPr txBox="1">
                    <a:spLocks noRot="1" noChangeAspect="1" noMove="1" noResize="1" noEditPoints="1" noAdjustHandles="1" noChangeArrowheads="1" noChangeShapeType="1" noTextEdit="1"/>
                  </p:cNvSpPr>
                  <p:nvPr/>
                </p:nvSpPr>
                <p:spPr bwMode="auto">
                  <a:xfrm>
                    <a:off x="1178498" y="1966161"/>
                    <a:ext cx="1094509" cy="369332"/>
                  </a:xfrm>
                  <a:prstGeom prst="rect">
                    <a:avLst/>
                  </a:prstGeom>
                  <a:blipFill>
                    <a:blip r:embed="rId6"/>
                    <a:stretch>
                      <a:fillRect l="-1058" r="-7937" b="-131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18" name="TextBox 13"/>
                  <p:cNvSpPr txBox="1">
                    <a:spLocks noChangeArrowheads="1"/>
                  </p:cNvSpPr>
                  <p:nvPr/>
                </p:nvSpPr>
                <p:spPr bwMode="auto">
                  <a:xfrm>
                    <a:off x="3455312" y="2082739"/>
                    <a:ext cx="109450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1800" b="0" i="1" dirty="0" smtClean="0">
                              <a:solidFill>
                                <a:srgbClr val="000000"/>
                              </a:solidFill>
                              <a:latin typeface="Cambria Math" panose="02040503050406030204" pitchFamily="18" charset="0"/>
                            </a:rPr>
                            <m:t>𝑅𝑒𝑡𝑢𝑟𝑛𝑠</m:t>
                          </m:r>
                        </m:oMath>
                      </m:oMathPara>
                    </a14:m>
                    <a:endParaRPr lang="en-US" altLang="en-US" sz="1800" b="0" dirty="0">
                      <a:solidFill>
                        <a:srgbClr val="000000"/>
                      </a:solidFill>
                      <a:latin typeface="Times New Roman" panose="02020603050405020304" pitchFamily="18" charset="0"/>
                    </a:endParaRPr>
                  </a:p>
                </p:txBody>
              </p:sp>
            </mc:Choice>
            <mc:Fallback xmlns="">
              <p:sp>
                <p:nvSpPr>
                  <p:cNvPr id="21518" name="TextBox 13"/>
                  <p:cNvSpPr txBox="1">
                    <a:spLocks noRot="1" noChangeAspect="1" noMove="1" noResize="1" noEditPoints="1" noAdjustHandles="1" noChangeArrowheads="1" noChangeShapeType="1" noTextEdit="1"/>
                  </p:cNvSpPr>
                  <p:nvPr/>
                </p:nvSpPr>
                <p:spPr bwMode="auto">
                  <a:xfrm>
                    <a:off x="3455312" y="2082739"/>
                    <a:ext cx="1094509" cy="369332"/>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19" name="TextBox 14"/>
                  <p:cNvSpPr txBox="1">
                    <a:spLocks noChangeArrowheads="1"/>
                  </p:cNvSpPr>
                  <p:nvPr/>
                </p:nvSpPr>
                <p:spPr bwMode="auto">
                  <a:xfrm>
                    <a:off x="3371231" y="1458880"/>
                    <a:ext cx="1094509"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1800" b="0" i="1" dirty="0" smtClean="0">
                              <a:solidFill>
                                <a:srgbClr val="000000"/>
                              </a:solidFill>
                              <a:latin typeface="Cambria Math" panose="02040503050406030204" pitchFamily="18" charset="0"/>
                            </a:rPr>
                            <m:t>𝑅𝑒𝑤𝑜𝑟𝑘</m:t>
                          </m:r>
                        </m:oMath>
                      </m:oMathPara>
                    </a14:m>
                    <a:endParaRPr lang="en-US" altLang="en-US" sz="1800" b="0" dirty="0">
                      <a:solidFill>
                        <a:srgbClr val="000000"/>
                      </a:solidFill>
                      <a:latin typeface="Times New Roman" panose="02020603050405020304" pitchFamily="18" charset="0"/>
                    </a:endParaRPr>
                  </a:p>
                </p:txBody>
              </p:sp>
            </mc:Choice>
            <mc:Fallback xmlns="">
              <p:sp>
                <p:nvSpPr>
                  <p:cNvPr id="21519" name="TextBox 14"/>
                  <p:cNvSpPr txBox="1">
                    <a:spLocks noRot="1" noChangeAspect="1" noMove="1" noResize="1" noEditPoints="1" noAdjustHandles="1" noChangeArrowheads="1" noChangeShapeType="1" noTextEdit="1"/>
                  </p:cNvSpPr>
                  <p:nvPr/>
                </p:nvSpPr>
                <p:spPr bwMode="auto">
                  <a:xfrm>
                    <a:off x="3371231" y="1458880"/>
                    <a:ext cx="1094509" cy="369332"/>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20" name="TextBox 15"/>
                  <p:cNvSpPr txBox="1">
                    <a:spLocks noChangeArrowheads="1"/>
                  </p:cNvSpPr>
                  <p:nvPr/>
                </p:nvSpPr>
                <p:spPr bwMode="auto">
                  <a:xfrm>
                    <a:off x="1238130" y="1274717"/>
                    <a:ext cx="1416628"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1800" b="0" i="1" dirty="0" smtClean="0">
                              <a:solidFill>
                                <a:srgbClr val="000000"/>
                              </a:solidFill>
                              <a:latin typeface="Cambria Math" panose="02040503050406030204" pitchFamily="18" charset="0"/>
                            </a:rPr>
                            <m:t>𝐼𝑛𝑠𝑝𝑒𝑐𝑡𝑖𝑜𝑛</m:t>
                          </m:r>
                        </m:oMath>
                      </m:oMathPara>
                    </a14:m>
                    <a:endParaRPr lang="en-US" altLang="en-US" sz="1800" b="0" dirty="0">
                      <a:solidFill>
                        <a:srgbClr val="000000"/>
                      </a:solidFill>
                      <a:latin typeface="Times New Roman" panose="02020603050405020304" pitchFamily="18" charset="0"/>
                    </a:endParaRPr>
                  </a:p>
                </p:txBody>
              </p:sp>
            </mc:Choice>
            <mc:Fallback xmlns="">
              <p:sp>
                <p:nvSpPr>
                  <p:cNvPr id="21520" name="TextBox 15"/>
                  <p:cNvSpPr txBox="1">
                    <a:spLocks noRot="1" noChangeAspect="1" noMove="1" noResize="1" noEditPoints="1" noAdjustHandles="1" noChangeArrowheads="1" noChangeShapeType="1" noTextEdit="1"/>
                  </p:cNvSpPr>
                  <p:nvPr/>
                </p:nvSpPr>
                <p:spPr bwMode="auto">
                  <a:xfrm>
                    <a:off x="1238130" y="1274717"/>
                    <a:ext cx="1416628" cy="369332"/>
                  </a:xfrm>
                  <a:prstGeom prst="rect">
                    <a:avLst/>
                  </a:prstGeom>
                  <a:blipFill>
                    <a:blip r:embed="rId9"/>
                    <a:stretch>
                      <a:fillRect b="-14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grpSp>
          <p:nvGrpSpPr>
            <p:cNvPr id="21510" name="Group 8"/>
            <p:cNvGrpSpPr>
              <a:grpSpLocks/>
            </p:cNvGrpSpPr>
            <p:nvPr/>
          </p:nvGrpSpPr>
          <p:grpSpPr bwMode="auto">
            <a:xfrm>
              <a:off x="2120079" y="3055917"/>
              <a:ext cx="5130676" cy="2318744"/>
              <a:chOff x="595221" y="3056083"/>
              <a:chExt cx="5132247" cy="2319048"/>
            </a:xfrm>
          </p:grpSpPr>
          <mc:AlternateContent xmlns:mc="http://schemas.openxmlformats.org/markup-compatibility/2006" xmlns:a14="http://schemas.microsoft.com/office/drawing/2010/main">
            <mc:Choice Requires="a14">
              <p:sp>
                <p:nvSpPr>
                  <p:cNvPr id="21511" name="TextBox 12"/>
                  <p:cNvSpPr txBox="1">
                    <a:spLocks noChangeArrowheads="1"/>
                  </p:cNvSpPr>
                  <p:nvPr/>
                </p:nvSpPr>
                <p:spPr bwMode="auto">
                  <a:xfrm>
                    <a:off x="669327" y="3875535"/>
                    <a:ext cx="213360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1800" b="0" i="1" dirty="0" smtClean="0">
                              <a:solidFill>
                                <a:srgbClr val="000000"/>
                              </a:solidFill>
                              <a:latin typeface="Cambria Math" panose="02040503050406030204" pitchFamily="18" charset="0"/>
                            </a:rPr>
                            <m:t>𝐿𝑜𝑛𝑔</m:t>
                          </m:r>
                          <m:r>
                            <a:rPr lang="en-US" altLang="en-US" sz="1800" b="0" i="1" dirty="0" smtClean="0">
                              <a:solidFill>
                                <a:srgbClr val="000000"/>
                              </a:solidFill>
                              <a:latin typeface="Cambria Math" panose="02040503050406030204" pitchFamily="18" charset="0"/>
                            </a:rPr>
                            <m:t> </m:t>
                          </m:r>
                          <m:r>
                            <a:rPr lang="en-US" altLang="en-US" sz="1800" b="0" i="1" dirty="0" smtClean="0">
                              <a:solidFill>
                                <a:srgbClr val="000000"/>
                              </a:solidFill>
                              <a:latin typeface="Cambria Math" panose="02040503050406030204" pitchFamily="18" charset="0"/>
                            </a:rPr>
                            <m:t>𝐶𝑦𝑐𝑙𝑒</m:t>
                          </m:r>
                          <m:r>
                            <a:rPr lang="en-US" altLang="en-US" sz="1800" b="0" i="1" dirty="0" smtClean="0">
                              <a:solidFill>
                                <a:srgbClr val="000000"/>
                              </a:solidFill>
                              <a:latin typeface="Cambria Math" panose="02040503050406030204" pitchFamily="18" charset="0"/>
                            </a:rPr>
                            <m:t> </m:t>
                          </m:r>
                          <m:r>
                            <a:rPr lang="en-US" altLang="en-US" sz="1800" b="0" i="1" dirty="0" smtClean="0">
                              <a:solidFill>
                                <a:srgbClr val="000000"/>
                              </a:solidFill>
                              <a:latin typeface="Cambria Math" panose="02040503050406030204" pitchFamily="18" charset="0"/>
                            </a:rPr>
                            <m:t>𝑇𝑖𝑚𝑒</m:t>
                          </m:r>
                        </m:oMath>
                      </m:oMathPara>
                    </a14:m>
                    <a:endParaRPr lang="en-US" altLang="en-US" sz="1800" b="0" dirty="0">
                      <a:solidFill>
                        <a:srgbClr val="000000"/>
                      </a:solidFill>
                      <a:latin typeface="Times New Roman" panose="02020603050405020304" pitchFamily="18" charset="0"/>
                    </a:endParaRPr>
                  </a:p>
                </p:txBody>
              </p:sp>
            </mc:Choice>
            <mc:Fallback xmlns="">
              <p:sp>
                <p:nvSpPr>
                  <p:cNvPr id="21511" name="TextBox 12"/>
                  <p:cNvSpPr txBox="1">
                    <a:spLocks noRot="1" noChangeAspect="1" noMove="1" noResize="1" noEditPoints="1" noAdjustHandles="1" noChangeArrowheads="1" noChangeShapeType="1" noTextEdit="1"/>
                  </p:cNvSpPr>
                  <p:nvPr/>
                </p:nvSpPr>
                <p:spPr bwMode="auto">
                  <a:xfrm>
                    <a:off x="669327" y="3875535"/>
                    <a:ext cx="2133600" cy="369332"/>
                  </a:xfrm>
                  <a:prstGeom prst="rect">
                    <a:avLst/>
                  </a:prstGeom>
                  <a:blipFill>
                    <a:blip r:embed="rId10"/>
                    <a:stretch>
                      <a:fillRect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12" name="TextBox 16"/>
                  <p:cNvSpPr txBox="1">
                    <a:spLocks noChangeArrowheads="1"/>
                  </p:cNvSpPr>
                  <p:nvPr/>
                </p:nvSpPr>
                <p:spPr bwMode="auto">
                  <a:xfrm>
                    <a:off x="799625" y="5005799"/>
                    <a:ext cx="213360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1800" b="0" i="1" dirty="0" smtClean="0">
                              <a:solidFill>
                                <a:srgbClr val="000000"/>
                              </a:solidFill>
                              <a:latin typeface="Cambria Math" panose="02040503050406030204" pitchFamily="18" charset="0"/>
                            </a:rPr>
                            <m:t>𝐿𝑜𝑛𝑔</m:t>
                          </m:r>
                          <m:r>
                            <a:rPr lang="en-US" altLang="en-US" sz="1800" b="0" i="1" dirty="0" smtClean="0">
                              <a:solidFill>
                                <a:srgbClr val="000000"/>
                              </a:solidFill>
                              <a:latin typeface="Cambria Math" panose="02040503050406030204" pitchFamily="18" charset="0"/>
                            </a:rPr>
                            <m:t> </m:t>
                          </m:r>
                          <m:r>
                            <a:rPr lang="en-US" altLang="en-US" sz="1800" b="0" i="1" dirty="0" smtClean="0">
                              <a:solidFill>
                                <a:srgbClr val="000000"/>
                              </a:solidFill>
                              <a:latin typeface="Cambria Math" panose="02040503050406030204" pitchFamily="18" charset="0"/>
                            </a:rPr>
                            <m:t>𝑠𝑒𝑡</m:t>
                          </m:r>
                          <m:r>
                            <a:rPr lang="en-US" altLang="en-US" sz="1800" b="0" i="1" dirty="0" smtClean="0">
                              <a:solidFill>
                                <a:srgbClr val="000000"/>
                              </a:solidFill>
                              <a:latin typeface="Cambria Math" panose="02040503050406030204" pitchFamily="18" charset="0"/>
                            </a:rPr>
                            <m:t>−</m:t>
                          </m:r>
                          <m:r>
                            <a:rPr lang="en-US" altLang="en-US" sz="1800" b="0" i="1" dirty="0" smtClean="0">
                              <a:solidFill>
                                <a:srgbClr val="000000"/>
                              </a:solidFill>
                              <a:latin typeface="Cambria Math" panose="02040503050406030204" pitchFamily="18" charset="0"/>
                            </a:rPr>
                            <m:t>𝑢𝑝</m:t>
                          </m:r>
                        </m:oMath>
                      </m:oMathPara>
                    </a14:m>
                    <a:endParaRPr lang="en-US" altLang="en-US" sz="1800" b="0" dirty="0">
                      <a:solidFill>
                        <a:srgbClr val="000000"/>
                      </a:solidFill>
                      <a:latin typeface="Times New Roman" panose="02020603050405020304" pitchFamily="18" charset="0"/>
                    </a:endParaRPr>
                  </a:p>
                </p:txBody>
              </p:sp>
            </mc:Choice>
            <mc:Fallback xmlns="">
              <p:sp>
                <p:nvSpPr>
                  <p:cNvPr id="21512" name="TextBox 16"/>
                  <p:cNvSpPr txBox="1">
                    <a:spLocks noRot="1" noChangeAspect="1" noMove="1" noResize="1" noEditPoints="1" noAdjustHandles="1" noChangeArrowheads="1" noChangeShapeType="1" noTextEdit="1"/>
                  </p:cNvSpPr>
                  <p:nvPr/>
                </p:nvSpPr>
                <p:spPr bwMode="auto">
                  <a:xfrm>
                    <a:off x="799625" y="5005799"/>
                    <a:ext cx="2133600" cy="369332"/>
                  </a:xfrm>
                  <a:prstGeom prst="rect">
                    <a:avLst/>
                  </a:prstGeom>
                  <a:blipFill>
                    <a:blip r:embed="rId11"/>
                    <a:stretch>
                      <a:fillRect b="-131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13" name="TextBox 17"/>
                  <p:cNvSpPr txBox="1">
                    <a:spLocks noChangeArrowheads="1"/>
                  </p:cNvSpPr>
                  <p:nvPr/>
                </p:nvSpPr>
                <p:spPr bwMode="auto">
                  <a:xfrm>
                    <a:off x="595221" y="3056083"/>
                    <a:ext cx="213360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1800" b="0" i="1" dirty="0" smtClean="0">
                              <a:solidFill>
                                <a:srgbClr val="000000"/>
                              </a:solidFill>
                              <a:latin typeface="Cambria Math" panose="02040503050406030204" pitchFamily="18" charset="0"/>
                            </a:rPr>
                            <m:t>𝐿𝑜𝑠𝑡</m:t>
                          </m:r>
                          <m:r>
                            <a:rPr lang="en-US" altLang="en-US" sz="1800" b="0" i="1" dirty="0" smtClean="0">
                              <a:solidFill>
                                <a:srgbClr val="000000"/>
                              </a:solidFill>
                              <a:latin typeface="Cambria Math" panose="02040503050406030204" pitchFamily="18" charset="0"/>
                            </a:rPr>
                            <m:t> </m:t>
                          </m:r>
                          <m:r>
                            <a:rPr lang="en-US" altLang="en-US" sz="1800" b="0" i="1" dirty="0" smtClean="0">
                              <a:solidFill>
                                <a:srgbClr val="000000"/>
                              </a:solidFill>
                              <a:latin typeface="Cambria Math" panose="02040503050406030204" pitchFamily="18" charset="0"/>
                            </a:rPr>
                            <m:t>𝑆𝑎𝑙𝑒𝑠</m:t>
                          </m:r>
                        </m:oMath>
                      </m:oMathPara>
                    </a14:m>
                    <a:endParaRPr lang="en-US" altLang="en-US" sz="1800" b="0" dirty="0">
                      <a:solidFill>
                        <a:srgbClr val="000000"/>
                      </a:solidFill>
                      <a:latin typeface="Times New Roman" panose="02020603050405020304" pitchFamily="18" charset="0"/>
                    </a:endParaRPr>
                  </a:p>
                </p:txBody>
              </p:sp>
            </mc:Choice>
            <mc:Fallback xmlns="">
              <p:sp>
                <p:nvSpPr>
                  <p:cNvPr id="21513" name="TextBox 17"/>
                  <p:cNvSpPr txBox="1">
                    <a:spLocks noRot="1" noChangeAspect="1" noMove="1" noResize="1" noEditPoints="1" noAdjustHandles="1" noChangeArrowheads="1" noChangeShapeType="1" noTextEdit="1"/>
                  </p:cNvSpPr>
                  <p:nvPr/>
                </p:nvSpPr>
                <p:spPr bwMode="auto">
                  <a:xfrm>
                    <a:off x="595221" y="3056083"/>
                    <a:ext cx="2133600" cy="369332"/>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14" name="TextBox 18"/>
                  <p:cNvSpPr txBox="1">
                    <a:spLocks noChangeArrowheads="1"/>
                  </p:cNvSpPr>
                  <p:nvPr/>
                </p:nvSpPr>
                <p:spPr bwMode="auto">
                  <a:xfrm>
                    <a:off x="3203865" y="4407772"/>
                    <a:ext cx="2523603" cy="3693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1800" b="0" i="1" dirty="0" smtClean="0">
                              <a:solidFill>
                                <a:srgbClr val="000000"/>
                              </a:solidFill>
                              <a:latin typeface="Cambria Math" panose="02040503050406030204" pitchFamily="18" charset="0"/>
                            </a:rPr>
                            <m:t>𝐿𝑜𝑠𝑡</m:t>
                          </m:r>
                          <m:r>
                            <a:rPr lang="en-US" altLang="en-US" sz="1800" b="0" i="1" dirty="0" smtClean="0">
                              <a:solidFill>
                                <a:srgbClr val="000000"/>
                              </a:solidFill>
                              <a:latin typeface="Cambria Math" panose="02040503050406030204" pitchFamily="18" charset="0"/>
                            </a:rPr>
                            <m:t> </m:t>
                          </m:r>
                          <m:r>
                            <a:rPr lang="en-US" altLang="en-US" sz="1800" b="0" i="1" dirty="0" smtClean="0">
                              <a:solidFill>
                                <a:srgbClr val="000000"/>
                              </a:solidFill>
                              <a:latin typeface="Cambria Math" panose="02040503050406030204" pitchFamily="18" charset="0"/>
                            </a:rPr>
                            <m:t>𝐶𝑢𝑠𝑡𝑜𝑚𝑒𝑟</m:t>
                          </m:r>
                          <m:r>
                            <a:rPr lang="en-US" altLang="en-US" sz="1800" b="0" i="1" dirty="0" smtClean="0">
                              <a:solidFill>
                                <a:srgbClr val="000000"/>
                              </a:solidFill>
                              <a:latin typeface="Cambria Math" panose="02040503050406030204" pitchFamily="18" charset="0"/>
                            </a:rPr>
                            <m:t> </m:t>
                          </m:r>
                          <m:r>
                            <a:rPr lang="en-US" altLang="en-US" sz="1800" b="0" i="1" dirty="0" smtClean="0">
                              <a:solidFill>
                                <a:srgbClr val="000000"/>
                              </a:solidFill>
                              <a:latin typeface="Cambria Math" panose="02040503050406030204" pitchFamily="18" charset="0"/>
                            </a:rPr>
                            <m:t>𝐿𝑜𝑦𝑎𝑙𝑡𝑦</m:t>
                          </m:r>
                          <m:r>
                            <a:rPr lang="en-US" altLang="en-US" sz="1800" b="0" i="1" dirty="0" smtClean="0">
                              <a:solidFill>
                                <a:srgbClr val="000000"/>
                              </a:solidFill>
                              <a:latin typeface="Cambria Math" panose="02040503050406030204" pitchFamily="18" charset="0"/>
                            </a:rPr>
                            <m:t> </m:t>
                          </m:r>
                        </m:oMath>
                      </m:oMathPara>
                    </a14:m>
                    <a:endParaRPr lang="en-US" altLang="en-US" sz="1800" b="0" dirty="0">
                      <a:solidFill>
                        <a:srgbClr val="000000"/>
                      </a:solidFill>
                      <a:latin typeface="Times New Roman" panose="02020603050405020304" pitchFamily="18" charset="0"/>
                    </a:endParaRPr>
                  </a:p>
                </p:txBody>
              </p:sp>
            </mc:Choice>
            <mc:Fallback xmlns="">
              <p:sp>
                <p:nvSpPr>
                  <p:cNvPr id="21514" name="TextBox 18"/>
                  <p:cNvSpPr txBox="1">
                    <a:spLocks noRot="1" noChangeAspect="1" noMove="1" noResize="1" noEditPoints="1" noAdjustHandles="1" noChangeArrowheads="1" noChangeShapeType="1" noTextEdit="1"/>
                  </p:cNvSpPr>
                  <p:nvPr/>
                </p:nvSpPr>
                <p:spPr bwMode="auto">
                  <a:xfrm>
                    <a:off x="3203865" y="4407772"/>
                    <a:ext cx="2523603" cy="369380"/>
                  </a:xfrm>
                  <a:prstGeom prst="rect">
                    <a:avLst/>
                  </a:prstGeom>
                  <a:blipFill>
                    <a:blip r:embed="rId13"/>
                    <a:stretch>
                      <a:fillRect b="-14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15" name="TextBox 19"/>
                  <p:cNvSpPr txBox="1">
                    <a:spLocks noChangeArrowheads="1"/>
                  </p:cNvSpPr>
                  <p:nvPr/>
                </p:nvSpPr>
                <p:spPr bwMode="auto">
                  <a:xfrm>
                    <a:off x="3328259" y="3267796"/>
                    <a:ext cx="213360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14:m>
                      <m:oMathPara xmlns:m="http://schemas.openxmlformats.org/officeDocument/2006/math">
                        <m:oMathParaPr>
                          <m:jc m:val="centerGroup"/>
                        </m:oMathParaPr>
                        <m:oMath xmlns:m="http://schemas.openxmlformats.org/officeDocument/2006/math">
                          <m:r>
                            <a:rPr lang="en-US" altLang="en-US" sz="1800" b="0" i="1" dirty="0" smtClean="0">
                              <a:solidFill>
                                <a:srgbClr val="000000"/>
                              </a:solidFill>
                              <a:latin typeface="Cambria Math" panose="02040503050406030204" pitchFamily="18" charset="0"/>
                            </a:rPr>
                            <m:t>𝐿𝑎𝑡𝑒</m:t>
                          </m:r>
                          <m:r>
                            <a:rPr lang="en-US" altLang="en-US" sz="1800" b="0" i="1" dirty="0" smtClean="0">
                              <a:solidFill>
                                <a:srgbClr val="000000"/>
                              </a:solidFill>
                              <a:latin typeface="Cambria Math" panose="02040503050406030204" pitchFamily="18" charset="0"/>
                            </a:rPr>
                            <m:t> </m:t>
                          </m:r>
                          <m:r>
                            <a:rPr lang="en-US" altLang="en-US" sz="1800" b="0" i="1" dirty="0" smtClean="0">
                              <a:solidFill>
                                <a:srgbClr val="000000"/>
                              </a:solidFill>
                              <a:latin typeface="Cambria Math" panose="02040503050406030204" pitchFamily="18" charset="0"/>
                            </a:rPr>
                            <m:t>𝑑𝑒𝑙𝑖𝑣𝑒𝑟𝑦</m:t>
                          </m:r>
                        </m:oMath>
                      </m:oMathPara>
                    </a14:m>
                    <a:endParaRPr lang="en-US" altLang="en-US" sz="1800" b="0" dirty="0">
                      <a:solidFill>
                        <a:srgbClr val="000000"/>
                      </a:solidFill>
                      <a:latin typeface="Times New Roman" panose="02020603050405020304" pitchFamily="18" charset="0"/>
                    </a:endParaRPr>
                  </a:p>
                </p:txBody>
              </p:sp>
            </mc:Choice>
            <mc:Fallback xmlns="">
              <p:sp>
                <p:nvSpPr>
                  <p:cNvPr id="21515" name="TextBox 19"/>
                  <p:cNvSpPr txBox="1">
                    <a:spLocks noRot="1" noChangeAspect="1" noMove="1" noResize="1" noEditPoints="1" noAdjustHandles="1" noChangeArrowheads="1" noChangeShapeType="1" noTextEdit="1"/>
                  </p:cNvSpPr>
                  <p:nvPr/>
                </p:nvSpPr>
                <p:spPr bwMode="auto">
                  <a:xfrm>
                    <a:off x="3328259" y="3267796"/>
                    <a:ext cx="2133600" cy="369332"/>
                  </a:xfrm>
                  <a:prstGeom prst="rect">
                    <a:avLst/>
                  </a:prstGeom>
                  <a:blipFill>
                    <a:blip r:embed="rId14"/>
                    <a:stretch>
                      <a:fillRect b="-14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grpSp>
    </p:spTree>
    <p:extLst>
      <p:ext uri="{BB962C8B-B14F-4D97-AF65-F5344CB8AC3E}">
        <p14:creationId xmlns:p14="http://schemas.microsoft.com/office/powerpoint/2010/main" val="243912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3907"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139" y="1120776"/>
            <a:ext cx="5749925"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en-US" dirty="0"/>
              <a:t>Exercise – Individual – Q3</a:t>
            </a:r>
            <a:endParaRPr lang="en-US" dirty="0"/>
          </a:p>
        </p:txBody>
      </p:sp>
    </p:spTree>
    <p:extLst>
      <p:ext uri="{BB962C8B-B14F-4D97-AF65-F5344CB8AC3E}">
        <p14:creationId xmlns:p14="http://schemas.microsoft.com/office/powerpoint/2010/main" val="7683360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lIns="91425" tIns="91425" rIns="91425" bIns="91425" anchor="b" anchorCtr="0"/>
          <a:lstStyle/>
          <a:p>
            <a:pPr>
              <a:defRPr/>
            </a:pPr>
            <a:r>
              <a:rPr lang="en-US" altLang="en-US" dirty="0">
                <a:ea typeface="+mn-ea"/>
                <a:cs typeface="+mn-cs"/>
                <a:sym typeface="Times New Roman"/>
              </a:rPr>
              <a:t>Process Capability</a:t>
            </a:r>
          </a:p>
        </p:txBody>
      </p:sp>
      <p:sp>
        <p:nvSpPr>
          <p:cNvPr id="125955" name="Text Placeholder 2"/>
          <p:cNvSpPr>
            <a:spLocks noGrp="1"/>
          </p:cNvSpPr>
          <p:nvPr>
            <p:ph type="body" idx="1"/>
          </p:nvPr>
        </p:nvSpPr>
        <p:spPr>
          <a:xfrm>
            <a:off x="609599" y="1672684"/>
            <a:ext cx="10340899" cy="2708275"/>
          </a:xfrm>
        </p:spPr>
        <p:txBody>
          <a:bodyPr lIns="91425" tIns="91425" rIns="91425" bIns="91425" anchor="t" anchorCtr="0"/>
          <a:lstStyle/>
          <a:p>
            <a:r>
              <a:rPr lang="en-US" altLang="en-US" sz="2800" dirty="0"/>
              <a:t>Process Capability </a:t>
            </a:r>
            <a:r>
              <a:rPr lang="en-US" altLang="en-US" sz="2800" dirty="0">
                <a:latin typeface="Arial (Body)"/>
              </a:rPr>
              <a:t>– The ability of the process to meet the design specification for a service or product.</a:t>
            </a:r>
          </a:p>
          <a:p>
            <a:pPr marL="741363" lvl="1" indent="-284163">
              <a:lnSpc>
                <a:spcPct val="150000"/>
              </a:lnSpc>
              <a:buSzPts val="2400"/>
            </a:pPr>
            <a:r>
              <a:rPr lang="en-US" altLang="en-US" sz="2800" b="1" dirty="0">
                <a:solidFill>
                  <a:schemeClr val="accent1"/>
                </a:solidFill>
              </a:rPr>
              <a:t>Nominal Value</a:t>
            </a:r>
          </a:p>
          <a:p>
            <a:pPr marL="1141413" lvl="2" indent="-284163">
              <a:lnSpc>
                <a:spcPct val="150000"/>
              </a:lnSpc>
              <a:buSzPts val="2400"/>
            </a:pPr>
            <a:r>
              <a:rPr lang="en-US" altLang="en-US" sz="2400" dirty="0">
                <a:solidFill>
                  <a:srgbClr val="000000"/>
                </a:solidFill>
                <a:latin typeface="Arial (Body)"/>
              </a:rPr>
              <a:t>A target for design specifications.</a:t>
            </a:r>
          </a:p>
          <a:p>
            <a:pPr marL="741363" lvl="1" indent="-284163">
              <a:lnSpc>
                <a:spcPct val="150000"/>
              </a:lnSpc>
              <a:buSzPts val="2400"/>
            </a:pPr>
            <a:r>
              <a:rPr lang="en-US" altLang="en-US" sz="2800" b="1" dirty="0">
                <a:solidFill>
                  <a:schemeClr val="accent1"/>
                </a:solidFill>
              </a:rPr>
              <a:t>Tolerance</a:t>
            </a:r>
          </a:p>
          <a:p>
            <a:pPr marL="1141413" lvl="2" indent="-284163">
              <a:lnSpc>
                <a:spcPct val="150000"/>
              </a:lnSpc>
              <a:buSzPts val="2400"/>
            </a:pPr>
            <a:r>
              <a:rPr lang="en-US" altLang="en-US" sz="2400" dirty="0">
                <a:solidFill>
                  <a:srgbClr val="000000"/>
                </a:solidFill>
                <a:latin typeface="Arial (Body)"/>
              </a:rPr>
              <a:t>An allowance above or below the nominal value.</a:t>
            </a:r>
          </a:p>
        </p:txBody>
      </p:sp>
      <p:pic>
        <p:nvPicPr>
          <p:cNvPr id="12595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97229" y="2400300"/>
            <a:ext cx="3324961" cy="3799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9081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6979" name="Content Placeholder 2"/>
              <p:cNvSpPr>
                <a:spLocks noGrp="1"/>
              </p:cNvSpPr>
              <p:nvPr>
                <p:ph type="body" idx="1"/>
              </p:nvPr>
            </p:nvSpPr>
            <p:spPr>
              <a:xfrm>
                <a:off x="1581422" y="1484876"/>
                <a:ext cx="9079144" cy="1998546"/>
              </a:xfrm>
              <a:solidFill>
                <a:srgbClr val="DDE9F3"/>
              </a:solidFill>
            </p:spPr>
            <p:txBody>
              <a:bodyPr/>
              <a:lstStyle/>
              <a:p>
                <a:pPr marL="0" indent="0">
                  <a:buSzPts val="2400"/>
                  <a:buNone/>
                </a:pPr>
                <a14:m>
                  <m:oMathPara xmlns:m="http://schemas.openxmlformats.org/officeDocument/2006/math">
                    <m:oMathParaPr>
                      <m:jc m:val="centerGroup"/>
                    </m:oMathParaPr>
                    <m:oMath xmlns:m="http://schemas.openxmlformats.org/officeDocument/2006/math">
                      <m:r>
                        <a:rPr lang="en-US" altLang="en-US" sz="2400" b="1" i="1" dirty="0" smtClean="0">
                          <a:solidFill>
                            <a:schemeClr val="accent1"/>
                          </a:solidFill>
                          <a:latin typeface="Cambria Math" panose="02040503050406030204" pitchFamily="18" charset="0"/>
                          <a:cs typeface="Arial" panose="020B0604020202020204" pitchFamily="34" charset="0"/>
                          <a:sym typeface="Arial" panose="020B0604020202020204" pitchFamily="34" charset="0"/>
                        </a:rPr>
                        <m:t>𝑷𝒓𝒐𝒄𝒆𝒔𝒔</m:t>
                      </m:r>
                      <m:r>
                        <a:rPr lang="en-US" altLang="en-US" sz="2400" b="1" i="1" dirty="0" smtClean="0">
                          <a:solidFill>
                            <a:schemeClr val="accent1"/>
                          </a:solidFill>
                          <a:latin typeface="Cambria Math" panose="02040503050406030204" pitchFamily="18" charset="0"/>
                          <a:cs typeface="Arial" panose="020B0604020202020204" pitchFamily="34" charset="0"/>
                          <a:sym typeface="Arial" panose="020B0604020202020204" pitchFamily="34" charset="0"/>
                        </a:rPr>
                        <m:t> </m:t>
                      </m:r>
                      <m:r>
                        <a:rPr lang="en-US" altLang="en-US" sz="2400" b="1" i="1" dirty="0" smtClean="0">
                          <a:solidFill>
                            <a:schemeClr val="accent1"/>
                          </a:solidFill>
                          <a:latin typeface="Cambria Math" panose="02040503050406030204" pitchFamily="18" charset="0"/>
                          <a:cs typeface="Arial" panose="020B0604020202020204" pitchFamily="34" charset="0"/>
                          <a:sym typeface="Arial" panose="020B0604020202020204" pitchFamily="34" charset="0"/>
                        </a:rPr>
                        <m:t>𝑪𝒂𝒑𝒂𝒃𝒊𝒍𝒊𝒕𝒚</m:t>
                      </m:r>
                      <m:r>
                        <a:rPr lang="en-US" altLang="en-US" sz="2400" b="1" i="1" dirty="0" smtClean="0">
                          <a:solidFill>
                            <a:schemeClr val="accent1"/>
                          </a:solidFill>
                          <a:latin typeface="Cambria Math" panose="02040503050406030204" pitchFamily="18" charset="0"/>
                          <a:cs typeface="Arial" panose="020B0604020202020204" pitchFamily="34" charset="0"/>
                          <a:sym typeface="Arial" panose="020B0604020202020204" pitchFamily="34" charset="0"/>
                        </a:rPr>
                        <m:t> </m:t>
                      </m:r>
                      <m:r>
                        <a:rPr lang="en-US" altLang="en-US" sz="2400" b="1" i="1" dirty="0" smtClean="0">
                          <a:solidFill>
                            <a:schemeClr val="accent1"/>
                          </a:solidFill>
                          <a:latin typeface="Cambria Math" panose="02040503050406030204" pitchFamily="18" charset="0"/>
                          <a:cs typeface="Arial" panose="020B0604020202020204" pitchFamily="34" charset="0"/>
                          <a:sym typeface="Arial" panose="020B0604020202020204" pitchFamily="34" charset="0"/>
                        </a:rPr>
                        <m:t>𝑰𝒏𝒅𝒆𝒙</m:t>
                      </m:r>
                      <m:r>
                        <a:rPr lang="en-US" altLang="en-US" sz="2400" b="1" i="1" dirty="0" smtClean="0">
                          <a:solidFill>
                            <a:schemeClr val="accent1"/>
                          </a:solidFill>
                          <a:latin typeface="Cambria Math" panose="02040503050406030204" pitchFamily="18" charset="0"/>
                          <a:cs typeface="Arial" panose="020B0604020202020204" pitchFamily="34" charset="0"/>
                          <a:sym typeface="Arial" panose="020B0604020202020204" pitchFamily="34" charset="0"/>
                        </a:rPr>
                        <m:t> </m:t>
                      </m:r>
                      <m:d>
                        <m:dPr>
                          <m:ctrlPr>
                            <a:rPr lang="en-US" altLang="en-US" sz="2800" b="1" i="1" dirty="0">
                              <a:solidFill>
                                <a:srgbClr val="000000"/>
                              </a:solidFill>
                              <a:latin typeface="Cambria Math" panose="02040503050406030204" pitchFamily="18" charset="0"/>
                              <a:cs typeface="Arial" panose="020B0604020202020204" pitchFamily="34" charset="0"/>
                              <a:sym typeface="Arial" panose="020B0604020202020204" pitchFamily="34" charset="0"/>
                            </a:rPr>
                          </m:ctrlPr>
                        </m:dPr>
                        <m:e>
                          <m:r>
                            <a:rPr lang="en-US" altLang="en-US" sz="2800" b="1" i="1" dirty="0">
                              <a:solidFill>
                                <a:srgbClr val="000000"/>
                              </a:solidFill>
                              <a:latin typeface="Cambria Math" panose="02040503050406030204" pitchFamily="18" charset="0"/>
                              <a:cs typeface="Arial" panose="020B0604020202020204" pitchFamily="34" charset="0"/>
                              <a:sym typeface="Arial" panose="020B0604020202020204" pitchFamily="34" charset="0"/>
                            </a:rPr>
                            <m:t>𝑪</m:t>
                          </m:r>
                          <m:r>
                            <a:rPr lang="en-US" altLang="en-US" sz="200" b="1"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b="1" i="1" baseline="-25000" dirty="0">
                              <a:solidFill>
                                <a:srgbClr val="000000"/>
                              </a:solidFill>
                              <a:latin typeface="Cambria Math" panose="02040503050406030204" pitchFamily="18" charset="0"/>
                              <a:cs typeface="Arial" panose="020B0604020202020204" pitchFamily="34" charset="0"/>
                              <a:sym typeface="Arial" panose="020B0604020202020204" pitchFamily="34" charset="0"/>
                            </a:rPr>
                            <m:t>𝒑</m:t>
                          </m:r>
                          <m:r>
                            <a:rPr lang="en-US" altLang="en-US" sz="200" b="1" i="1" baseline="-25000"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b="1" i="1" baseline="-25000" dirty="0">
                              <a:solidFill>
                                <a:srgbClr val="000000"/>
                              </a:solidFill>
                              <a:latin typeface="Cambria Math" panose="02040503050406030204" pitchFamily="18" charset="0"/>
                              <a:cs typeface="Arial" panose="020B0604020202020204" pitchFamily="34" charset="0"/>
                              <a:sym typeface="Arial" panose="020B0604020202020204" pitchFamily="34" charset="0"/>
                            </a:rPr>
                            <m:t>𝒌</m:t>
                          </m:r>
                        </m:e>
                      </m:d>
                    </m:oMath>
                  </m:oMathPara>
                </a14:m>
                <a:endParaRPr lang="en-US" altLang="en-US" sz="2800" b="1" i="1" dirty="0">
                  <a:solidFill>
                    <a:srgbClr val="000000"/>
                  </a:solidFill>
                  <a:latin typeface="Cambria Math" panose="02040503050406030204" pitchFamily="18" charset="0"/>
                  <a:cs typeface="Arial" panose="020B0604020202020204" pitchFamily="34" charset="0"/>
                  <a:sym typeface="Arial" panose="020B0604020202020204" pitchFamily="34" charset="0"/>
                </a:endParaRPr>
              </a:p>
              <a:p>
                <a:pPr marL="0" indent="0">
                  <a:buSzPts val="2400"/>
                  <a:buNone/>
                </a:pPr>
                <a14:m>
                  <m:oMathPara xmlns:m="http://schemas.openxmlformats.org/officeDocument/2006/math">
                    <m:oMathParaPr>
                      <m:jc m:val="centerGroup"/>
                    </m:oMathParaPr>
                    <m:oMath xmlns:m="http://schemas.openxmlformats.org/officeDocument/2006/math">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𝐴𝑛</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𝑖𝑛𝑑𝑒𝑥</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𝑡h𝑎𝑡</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𝑚𝑒𝑎𝑠𝑢𝑟𝑒𝑠</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𝑡h𝑒</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b="1" i="1" dirty="0">
                          <a:solidFill>
                            <a:srgbClr val="0092CC"/>
                          </a:solidFill>
                          <a:latin typeface="Cambria Math" panose="02040503050406030204" pitchFamily="18" charset="0"/>
                          <a:cs typeface="Arial" panose="020B0604020202020204" pitchFamily="34" charset="0"/>
                          <a:sym typeface="Arial" panose="020B0604020202020204" pitchFamily="34" charset="0"/>
                        </a:rPr>
                        <m:t>𝒑𝒐𝒕𝒆𝒏𝒕𝒊𝒂𝒍</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𝑓𝑜𝑟</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𝑎</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𝑝𝑟𝑜𝑐𝑒𝑠𝑠</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𝑡𝑜</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oMath>
                  </m:oMathPara>
                </a14:m>
                <a:endPar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endParaRPr>
              </a:p>
              <a:p>
                <a:pPr marL="0" indent="0">
                  <a:buSzPts val="2400"/>
                  <a:buNone/>
                </a:pPr>
                <a14:m>
                  <m:oMathPara xmlns:m="http://schemas.openxmlformats.org/officeDocument/2006/math">
                    <m:oMathParaPr>
                      <m:jc m:val="centerGroup"/>
                    </m:oMathParaPr>
                    <m:oMath xmlns:m="http://schemas.openxmlformats.org/officeDocument/2006/math">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𝑔𝑒𝑛𝑒𝑟𝑎𝑡𝑒</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𝑑𝑒𝑓𝑒𝑐𝑡𝑖𝑣𝑒</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𝑜𝑢𝑡𝑝𝑢𝑡𝑠</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𝑟𝑒𝑙𝑎𝑡𝑖𝑣𝑒</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𝑡𝑜</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𝑒𝑖𝑡h𝑒𝑟</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𝑢𝑝𝑝𝑒𝑟</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𝑜𝑟</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oMath>
                  </m:oMathPara>
                </a14:m>
                <a:endPar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endParaRPr>
              </a:p>
              <a:p>
                <a:pPr marL="0" indent="0">
                  <a:buSzPts val="2400"/>
                  <a:buNone/>
                </a:pPr>
                <a14:m>
                  <m:oMathPara xmlns:m="http://schemas.openxmlformats.org/officeDocument/2006/math">
                    <m:oMathParaPr>
                      <m:jc m:val="centerGroup"/>
                    </m:oMathParaPr>
                    <m:oMath xmlns:m="http://schemas.openxmlformats.org/officeDocument/2006/math">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𝑙𝑜𝑤𝑒𝑟</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 </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𝑠𝑝𝑒𝑐𝑖𝑓𝑖𝑐𝑎𝑡𝑖𝑜𝑛𝑠</m:t>
                      </m:r>
                      <m:r>
                        <a:rPr lang="en-US" altLang="en-US" sz="2800" i="1" dirty="0">
                          <a:solidFill>
                            <a:srgbClr val="000000"/>
                          </a:solidFill>
                          <a:latin typeface="Cambria Math" panose="02040503050406030204" pitchFamily="18" charset="0"/>
                          <a:cs typeface="Arial" panose="020B0604020202020204" pitchFamily="34" charset="0"/>
                          <a:sym typeface="Arial" panose="020B0604020202020204" pitchFamily="34" charset="0"/>
                        </a:rPr>
                        <m:t>.</m:t>
                      </m:r>
                    </m:oMath>
                  </m:oMathPara>
                </a14:m>
                <a:endParaRPr lang="en-US" altLang="en-US" sz="2800" dirty="0">
                  <a:solidFill>
                    <a:srgbClr val="000000"/>
                  </a:solidFill>
                  <a:latin typeface="Arial (Body)"/>
                  <a:cs typeface="Arial" panose="020B0604020202020204" pitchFamily="34" charset="0"/>
                  <a:sym typeface="Arial" panose="020B0604020202020204" pitchFamily="34" charset="0"/>
                </a:endParaRPr>
              </a:p>
            </p:txBody>
          </p:sp>
        </mc:Choice>
        <mc:Fallback xmlns="">
          <p:sp>
            <p:nvSpPr>
              <p:cNvPr id="126979" name="Content Placeholder 2"/>
              <p:cNvSpPr>
                <a:spLocks noGrp="1" noRot="1" noChangeAspect="1" noMove="1" noResize="1" noEditPoints="1" noAdjustHandles="1" noChangeArrowheads="1" noChangeShapeType="1" noTextEdit="1"/>
              </p:cNvSpPr>
              <p:nvPr>
                <p:ph type="body" idx="1"/>
              </p:nvPr>
            </p:nvSpPr>
            <p:spPr>
              <a:xfrm>
                <a:off x="1581422" y="1484876"/>
                <a:ext cx="9079144" cy="1998546"/>
              </a:xfrm>
              <a:blipFill>
                <a:blip r:embed="rId4"/>
                <a:stretch>
                  <a:fillRect/>
                </a:stretch>
              </a:blipFill>
            </p:spPr>
            <p:txBody>
              <a:bodyPr/>
              <a:lstStyle/>
              <a:p>
                <a:r>
                  <a:rPr lang="en-US">
                    <a:noFill/>
                  </a:rPr>
                  <a:t> </a:t>
                </a:r>
              </a:p>
            </p:txBody>
          </p:sp>
        </mc:Fallback>
      </mc:AlternateContent>
      <p:graphicFrame>
        <p:nvGraphicFramePr>
          <p:cNvPr id="126980" name="Object 6" descr="c sub p k = the minimum of x double bar minus lower specification, over 3 sigma, and upper specification minus x double bar, over 3 sigma."/>
          <p:cNvGraphicFramePr>
            <a:graphicFrameLocks noChangeAspect="1"/>
          </p:cNvGraphicFramePr>
          <p:nvPr/>
        </p:nvGraphicFramePr>
        <p:xfrm>
          <a:off x="1960563" y="3606800"/>
          <a:ext cx="8272462" cy="884238"/>
        </p:xfrm>
        <a:graphic>
          <a:graphicData uri="http://schemas.openxmlformats.org/presentationml/2006/ole">
            <mc:AlternateContent xmlns:mc="http://schemas.openxmlformats.org/markup-compatibility/2006">
              <mc:Choice xmlns:v="urn:schemas-microsoft-com:vml" Requires="v">
                <p:oleObj name="Equation" r:id="rId5" imgW="4508500" imgH="482600" progId="Equation.DSMT4">
                  <p:embed/>
                </p:oleObj>
              </mc:Choice>
              <mc:Fallback>
                <p:oleObj name="Equation" r:id="rId5" imgW="4508500" imgH="482600" progId="Equation.DSMT4">
                  <p:embed/>
                  <p:pic>
                    <p:nvPicPr>
                      <p:cNvPr id="126980" name="Object 6" descr="c sub p k = the minimum of x double bar minus lower specification, over 3 sigma, and upper specification minus x double bar, over 3 sigm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0563" y="3606800"/>
                        <a:ext cx="8272462"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26981" name="Text Placeholder 3"/>
              <p:cNvSpPr>
                <a:spLocks noGrp="1"/>
              </p:cNvSpPr>
              <p:nvPr>
                <p:ph type="body" idx="2"/>
              </p:nvPr>
            </p:nvSpPr>
            <p:spPr>
              <a:xfrm>
                <a:off x="1960563" y="4660900"/>
                <a:ext cx="8229600" cy="1316154"/>
              </a:xfrm>
            </p:spPr>
            <p:txBody>
              <a:bodyPr/>
              <a:lstStyle/>
              <a:p>
                <a:pPr marL="0" indent="0">
                  <a:spcBef>
                    <a:spcPct val="0"/>
                  </a:spcBef>
                  <a:buSzPts val="2400"/>
                  <a:buNone/>
                </a:pPr>
                <a14:m>
                  <m:oMathPara xmlns:m="http://schemas.openxmlformats.org/officeDocument/2006/math">
                    <m:oMathParaPr>
                      <m:jc m:val="centerGroup"/>
                    </m:oMathParaPr>
                    <m:oMath xmlns:m="http://schemas.openxmlformats.org/officeDocument/2006/math">
                      <m:r>
                        <a:rPr lang="en-US" altLang="en-US" sz="2400" i="1" dirty="0" smtClean="0">
                          <a:solidFill>
                            <a:schemeClr val="tx1"/>
                          </a:solidFill>
                          <a:latin typeface="Cambria Math" panose="02040503050406030204" pitchFamily="18" charset="0"/>
                          <a:cs typeface="Arial" panose="020B0604020202020204" pitchFamily="34" charset="0"/>
                          <a:sym typeface="Arial" panose="020B0604020202020204" pitchFamily="34" charset="0"/>
                        </a:rPr>
                        <m:t>𝑤h𝑒𝑟𝑒</m:t>
                      </m:r>
                    </m:oMath>
                  </m:oMathPara>
                </a14:m>
                <a:endParaRPr lang="en-US" altLang="en-US" sz="2400" dirty="0">
                  <a:solidFill>
                    <a:schemeClr val="tx1"/>
                  </a:solidFill>
                  <a:latin typeface="Verdana" panose="020B0604030504040204" pitchFamily="34" charset="0"/>
                  <a:cs typeface="Arial" panose="020B0604020202020204" pitchFamily="34" charset="0"/>
                  <a:sym typeface="Arial" panose="020B0604020202020204" pitchFamily="34" charset="0"/>
                </a:endParaRPr>
              </a:p>
              <a:p>
                <a:pPr marL="0" indent="0">
                  <a:spcBef>
                    <a:spcPct val="0"/>
                  </a:spcBef>
                  <a:buSzPts val="2400"/>
                  <a:buNone/>
                </a:pPr>
                <a:endParaRPr lang="en-US" altLang="en-US" sz="2400" dirty="0">
                  <a:solidFill>
                    <a:schemeClr val="tx1"/>
                  </a:solidFill>
                  <a:latin typeface="Verdana" panose="020B0604030504040204" pitchFamily="34" charset="0"/>
                  <a:cs typeface="Arial" panose="020B0604020202020204" pitchFamily="34" charset="0"/>
                  <a:sym typeface="Arial" panose="020B0604020202020204" pitchFamily="34" charset="0"/>
                </a:endParaRPr>
              </a:p>
              <a:p>
                <a:pPr marL="0" indent="0">
                  <a:spcBef>
                    <a:spcPct val="0"/>
                  </a:spcBef>
                  <a:buSzPts val="2400"/>
                  <a:buNone/>
                </a:pPr>
                <a14:m>
                  <m:oMath xmlns:m="http://schemas.openxmlformats.org/officeDocument/2006/math">
                    <m:r>
                      <a:rPr lang="en-US" altLang="en-US" sz="2400" b="0" i="1" dirty="0" smtClean="0">
                        <a:solidFill>
                          <a:schemeClr val="tx1"/>
                        </a:solidFill>
                        <a:latin typeface="Cambria Math" panose="02040503050406030204" pitchFamily="18" charset="0"/>
                        <a:cs typeface="Arial" panose="020B0604020202020204" pitchFamily="34" charset="0"/>
                        <a:sym typeface="Symbol" panose="05050102010706020507" pitchFamily="18" charset="2"/>
                      </a:rPr>
                      <m:t>𝜎</m:t>
                    </m:r>
                  </m:oMath>
                </a14:m>
                <a:r>
                  <a:rPr lang="en-US" altLang="en-US" sz="2400" dirty="0">
                    <a:solidFill>
                      <a:schemeClr val="tx1"/>
                    </a:solidFill>
                    <a:latin typeface="Verdana" panose="020B0604030504040204" pitchFamily="34" charset="0"/>
                    <a:cs typeface="Arial" panose="020B0604020202020204" pitchFamily="34" charset="0"/>
                    <a:sym typeface="Arial" panose="020B0604020202020204" pitchFamily="34" charset="0"/>
                  </a:rPr>
                  <a:t> </a:t>
                </a:r>
                <a:r>
                  <a:rPr lang="en-US" altLang="en-US" sz="2400" dirty="0">
                    <a:solidFill>
                      <a:srgbClr val="000000"/>
                    </a:solidFill>
                    <a:latin typeface="Verdana" panose="020B0604030504040204" pitchFamily="34" charset="0"/>
                    <a:cs typeface="Arial" panose="020B0604020202020204" pitchFamily="34" charset="0"/>
                    <a:sym typeface="Arial" panose="020B0604020202020204" pitchFamily="34" charset="0"/>
                  </a:rPr>
                  <a:t>= standard deviation of the process distribution</a:t>
                </a:r>
              </a:p>
            </p:txBody>
          </p:sp>
        </mc:Choice>
        <mc:Fallback xmlns="">
          <p:sp>
            <p:nvSpPr>
              <p:cNvPr id="126981" name="Text Placeholder 3"/>
              <p:cNvSpPr>
                <a:spLocks noGrp="1" noRot="1" noChangeAspect="1" noMove="1" noResize="1" noEditPoints="1" noAdjustHandles="1" noChangeArrowheads="1" noChangeShapeType="1" noTextEdit="1"/>
              </p:cNvSpPr>
              <p:nvPr>
                <p:ph type="body" idx="2"/>
              </p:nvPr>
            </p:nvSpPr>
            <p:spPr>
              <a:xfrm>
                <a:off x="1960563" y="4660900"/>
                <a:ext cx="8229600" cy="1316154"/>
              </a:xfrm>
              <a:blipFill>
                <a:blip r:embed="rId7"/>
                <a:stretch>
                  <a:fillRect b="-41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altLang="en-US" i="0" dirty="0">
                    <a:latin typeface="Times New Roman" panose="02020603050405020304" pitchFamily="18" charset="0"/>
                    <a:ea typeface="+mn-ea"/>
                    <a:cs typeface="Times New Roman" panose="02020603050405020304" pitchFamily="18" charset="0"/>
                    <a:sym typeface="Arial" panose="020B0604020202020204" pitchFamily="34" charset="0"/>
                  </a:rPr>
                  <a:t>Process Capability Index </a:t>
                </a:r>
                <a14:m>
                  <m:oMath xmlns:m="http://schemas.openxmlformats.org/officeDocument/2006/math">
                    <m:d>
                      <m:dPr>
                        <m:ctrlPr>
                          <a:rPr lang="en-US" altLang="en-US" i="1" dirty="0">
                            <a:latin typeface="Cambria Math" panose="02040503050406030204" pitchFamily="18" charset="0"/>
                            <a:ea typeface="+mn-ea"/>
                            <a:cs typeface="+mn-cs"/>
                            <a:sym typeface="Arial" panose="020B0604020202020204" pitchFamily="34" charset="0"/>
                          </a:rPr>
                        </m:ctrlPr>
                      </m:dPr>
                      <m:e>
                        <m:sSub>
                          <m:sSubPr>
                            <m:ctrlPr>
                              <a:rPr lang="en-US" altLang="en-US" b="1" i="1" dirty="0" smtClean="0">
                                <a:latin typeface="Cambria Math" panose="02040503050406030204" pitchFamily="18" charset="0"/>
                                <a:ea typeface="+mn-ea"/>
                                <a:cs typeface="+mn-cs"/>
                                <a:sym typeface="Arial" panose="020B0604020202020204" pitchFamily="34" charset="0"/>
                              </a:rPr>
                            </m:ctrlPr>
                          </m:sSubPr>
                          <m:e>
                            <m:r>
                              <a:rPr lang="en-US" altLang="en-US" i="1" dirty="0">
                                <a:latin typeface="Cambria Math" panose="02040503050406030204" pitchFamily="18" charset="0"/>
                                <a:ea typeface="+mn-ea"/>
                                <a:cs typeface="+mn-cs"/>
                                <a:sym typeface="Arial" panose="020B0604020202020204" pitchFamily="34" charset="0"/>
                              </a:rPr>
                              <m:t>𝐶</m:t>
                            </m:r>
                          </m:e>
                          <m:sub>
                            <m:r>
                              <a:rPr lang="en-US" altLang="en-US" b="1" i="1" dirty="0" smtClean="0">
                                <a:latin typeface="Cambria Math" panose="02040503050406030204" pitchFamily="18" charset="0"/>
                                <a:ea typeface="+mn-ea"/>
                                <a:cs typeface="+mn-cs"/>
                                <a:sym typeface="Arial" panose="020B0604020202020204" pitchFamily="34" charset="0"/>
                              </a:rPr>
                              <m:t>𝒑𝒌</m:t>
                            </m:r>
                          </m:sub>
                        </m:sSub>
                      </m:e>
                    </m:d>
                  </m:oMath>
                </a14:m>
                <a:endParaRPr lang="en-US" i="1" dirty="0">
                  <a:ea typeface="+mn-ea"/>
                  <a:cs typeface="+mn-cs"/>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l="-1556" b="-10556"/>
                </a:stretch>
              </a:blipFill>
            </p:spPr>
            <p:txBody>
              <a:bodyPr/>
              <a:lstStyle/>
              <a:p>
                <a:r>
                  <a:rPr lang="en-US">
                    <a:noFill/>
                  </a:rPr>
                  <a:t> </a:t>
                </a:r>
              </a:p>
            </p:txBody>
          </p:sp>
        </mc:Fallback>
      </mc:AlternateContent>
    </p:spTree>
    <p:extLst>
      <p:ext uri="{BB962C8B-B14F-4D97-AF65-F5344CB8AC3E}">
        <p14:creationId xmlns:p14="http://schemas.microsoft.com/office/powerpoint/2010/main" val="15354381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7" name="Picture 4" descr="The process distribution curve is a bell-shaped curve with a peak at the nominal value or mean, midway between the lower and upper specifications. As the sigma value increases from 2 sigma to 6 sigma, the curve becomes taller and narrowe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96507" y="1892515"/>
            <a:ext cx="3481275" cy="299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29028" name="Rectangle 1"/>
              <p:cNvSpPr>
                <a:spLocks noChangeArrowheads="1"/>
              </p:cNvSpPr>
              <p:nvPr/>
            </p:nvSpPr>
            <p:spPr bwMode="auto">
              <a:xfrm>
                <a:off x="609599" y="1494532"/>
                <a:ext cx="7686908" cy="40884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None/>
                </a:pPr>
                <a14:m>
                  <m:oMathPara xmlns:m="http://schemas.openxmlformats.org/officeDocument/2006/math">
                    <m:oMathParaPr>
                      <m:jc m:val="left"/>
                    </m:oMathParaPr>
                    <m:oMath xmlns:m="http://schemas.openxmlformats.org/officeDocument/2006/math">
                      <m:r>
                        <a:rPr lang="en-US" altLang="en-US" i="1" dirty="0" smtClean="0">
                          <a:solidFill>
                            <a:srgbClr val="000000"/>
                          </a:solidFill>
                          <a:latin typeface="Cambria Math" panose="02040503050406030204" pitchFamily="18" charset="0"/>
                        </a:rPr>
                        <m:t>𝐹𝑖𝑟𝑚𝑠</m:t>
                      </m:r>
                      <m:r>
                        <a:rPr lang="en-US" altLang="en-US" i="1" dirty="0" smtClean="0">
                          <a:solidFill>
                            <a:srgbClr val="000000"/>
                          </a:solidFill>
                          <a:latin typeface="Cambria Math" panose="02040503050406030204" pitchFamily="18" charset="0"/>
                        </a:rPr>
                        <m:t> </m:t>
                      </m:r>
                      <m:r>
                        <a:rPr lang="en-US" altLang="en-US" i="1" dirty="0">
                          <a:solidFill>
                            <a:srgbClr val="000000"/>
                          </a:solidFill>
                          <a:latin typeface="Cambria Math" panose="02040503050406030204" pitchFamily="18" charset="0"/>
                        </a:rPr>
                        <m:t>𝑠𝑡𝑟𝑖𝑣𝑖𝑛𝑔</m:t>
                      </m:r>
                      <m:r>
                        <a:rPr lang="en-US" altLang="en-US" i="1" dirty="0">
                          <a:solidFill>
                            <a:srgbClr val="000000"/>
                          </a:solidFill>
                          <a:latin typeface="Cambria Math" panose="02040503050406030204" pitchFamily="18" charset="0"/>
                        </a:rPr>
                        <m:t> </m:t>
                      </m:r>
                      <m:r>
                        <a:rPr lang="en-US" altLang="en-US" i="1" dirty="0">
                          <a:solidFill>
                            <a:srgbClr val="000000"/>
                          </a:solidFill>
                          <a:latin typeface="Cambria Math" panose="02040503050406030204" pitchFamily="18" charset="0"/>
                        </a:rPr>
                        <m:t>𝑡𝑜</m:t>
                      </m:r>
                      <m:r>
                        <a:rPr lang="en-US" altLang="en-US" i="1" dirty="0">
                          <a:solidFill>
                            <a:srgbClr val="000000"/>
                          </a:solidFill>
                          <a:latin typeface="Cambria Math" panose="02040503050406030204" pitchFamily="18" charset="0"/>
                        </a:rPr>
                        <m:t> </m:t>
                      </m:r>
                      <m:r>
                        <a:rPr lang="en-US" altLang="en-US" i="1" dirty="0">
                          <a:solidFill>
                            <a:srgbClr val="000000"/>
                          </a:solidFill>
                          <a:latin typeface="Cambria Math" panose="02040503050406030204" pitchFamily="18" charset="0"/>
                        </a:rPr>
                        <m:t>𝑎𝑐</m:t>
                      </m:r>
                      <m:r>
                        <a:rPr lang="en-US" altLang="en-US" i="1" dirty="0">
                          <a:solidFill>
                            <a:srgbClr val="000000"/>
                          </a:solidFill>
                          <a:latin typeface="Cambria Math" panose="02040503050406030204" pitchFamily="18" charset="0"/>
                        </a:rPr>
                        <m:t>h</m:t>
                      </m:r>
                      <m:r>
                        <a:rPr lang="en-US" altLang="en-US" i="1" dirty="0">
                          <a:solidFill>
                            <a:srgbClr val="000000"/>
                          </a:solidFill>
                          <a:latin typeface="Cambria Math" panose="02040503050406030204" pitchFamily="18" charset="0"/>
                        </a:rPr>
                        <m:t>𝑖𝑒𝑣𝑒</m:t>
                      </m:r>
                      <m:r>
                        <a:rPr lang="en-US" altLang="en-US" i="1" dirty="0">
                          <a:solidFill>
                            <a:srgbClr val="000000"/>
                          </a:solidFill>
                          <a:latin typeface="Cambria Math" panose="02040503050406030204" pitchFamily="18" charset="0"/>
                        </a:rPr>
                        <m:t>: </m:t>
                      </m:r>
                    </m:oMath>
                  </m:oMathPara>
                </a14:m>
                <a:endParaRPr lang="en-US" altLang="en-US" dirty="0">
                  <a:solidFill>
                    <a:srgbClr val="000000"/>
                  </a:solidFill>
                  <a:latin typeface="Times New Roman" panose="02020603050405020304" pitchFamily="18" charset="0"/>
                </a:endParaRPr>
              </a:p>
              <a:p>
                <a:pPr>
                  <a:spcBef>
                    <a:spcPct val="0"/>
                  </a:spcBef>
                  <a:buClrTx/>
                  <a:buFontTx/>
                  <a:buNone/>
                </a:pPr>
                <a:endParaRPr lang="en-US" altLang="en-US" sz="2400" b="0" dirty="0">
                  <a:solidFill>
                    <a:srgbClr val="000000"/>
                  </a:solidFill>
                  <a:latin typeface="Times New Roman" panose="02020603050405020304" pitchFamily="18" charset="0"/>
                </a:endParaRPr>
              </a:p>
              <a:p>
                <a:pPr marL="285750" indent="-285750">
                  <a:spcBef>
                    <a:spcPct val="0"/>
                  </a:spcBef>
                  <a:buClrTx/>
                  <a:buFont typeface="Arial" panose="020B0604020202020204" pitchFamily="34" charset="0"/>
                  <a:buChar char="•"/>
                </a:pPr>
                <a14:m>
                  <m:oMath xmlns:m="http://schemas.openxmlformats.org/officeDocument/2006/math">
                    <m:r>
                      <a:rPr lang="en-US" altLang="en-US" sz="2400" i="1" dirty="0" smtClean="0">
                        <a:solidFill>
                          <a:srgbClr val="0070C0"/>
                        </a:solidFill>
                        <a:latin typeface="Cambria Math" panose="02040503050406030204" pitchFamily="18" charset="0"/>
                      </a:rPr>
                      <m:t>𝑇</m:t>
                    </m:r>
                    <m:r>
                      <a:rPr lang="en-US" altLang="en-US" sz="2400" i="1" dirty="0" smtClean="0">
                        <a:solidFill>
                          <a:srgbClr val="0070C0"/>
                        </a:solidFill>
                        <a:latin typeface="Cambria Math" panose="02040503050406030204" pitchFamily="18" charset="0"/>
                      </a:rPr>
                      <m:t>h</m:t>
                    </m:r>
                    <m:r>
                      <a:rPr lang="en-US" altLang="en-US" sz="2400" i="1" dirty="0" smtClean="0">
                        <a:solidFill>
                          <a:srgbClr val="0070C0"/>
                        </a:solidFill>
                        <a:latin typeface="Cambria Math" panose="02040503050406030204" pitchFamily="18" charset="0"/>
                      </a:rPr>
                      <m:t>𝑟𝑒𝑒</m:t>
                    </m:r>
                    <m:r>
                      <a:rPr lang="en-US" altLang="en-US" sz="2400" i="1" dirty="0" smtClean="0">
                        <a:solidFill>
                          <a:srgbClr val="0070C0"/>
                        </a:solidFill>
                        <a:latin typeface="Cambria Math" panose="02040503050406030204" pitchFamily="18" charset="0"/>
                      </a:rPr>
                      <m:t>−</m:t>
                    </m:r>
                    <m:r>
                      <a:rPr lang="en-US" altLang="en-US" sz="2400" i="1" dirty="0" smtClean="0">
                        <a:solidFill>
                          <a:srgbClr val="0070C0"/>
                        </a:solidFill>
                        <a:latin typeface="Cambria Math" panose="02040503050406030204" pitchFamily="18" charset="0"/>
                      </a:rPr>
                      <m:t>𝑠𝑖𝑔𝑚𝑎</m:t>
                    </m:r>
                  </m:oMath>
                </a14:m>
                <a:r>
                  <a:rPr lang="en-US" altLang="en-US" sz="2400" b="0" dirty="0">
                    <a:solidFill>
                      <a:srgbClr val="000000"/>
                    </a:solidFill>
                    <a:latin typeface="Times New Roman" panose="02020603050405020304" pitchFamily="18" charset="0"/>
                  </a:rPr>
                  <a:t> performance use </a:t>
                </a:r>
                <a:r>
                  <a:rPr lang="en-US" altLang="en-US" sz="2400" dirty="0">
                    <a:solidFill>
                      <a:srgbClr val="0070C0"/>
                    </a:solidFill>
                    <a:latin typeface="Times New Roman" panose="02020603050405020304" pitchFamily="18" charset="0"/>
                  </a:rPr>
                  <a:t>a </a:t>
                </a:r>
                <a14:m>
                  <m:oMath xmlns:m="http://schemas.openxmlformats.org/officeDocument/2006/math">
                    <m:sSub>
                      <m:sSubPr>
                        <m:ctrlPr>
                          <a:rPr lang="en-US" altLang="en-US" sz="2400" i="1" dirty="0">
                            <a:solidFill>
                              <a:srgbClr val="0070C0"/>
                            </a:solidFill>
                            <a:latin typeface="Cambria Math" panose="02040503050406030204" pitchFamily="18" charset="0"/>
                            <a:sym typeface="Arial" panose="020B0604020202020204" pitchFamily="34" charset="0"/>
                          </a:rPr>
                        </m:ctrlPr>
                      </m:sSubPr>
                      <m:e>
                        <m:r>
                          <a:rPr lang="en-US" altLang="en-US" sz="2400" dirty="0">
                            <a:solidFill>
                              <a:srgbClr val="0070C0"/>
                            </a:solidFill>
                            <a:latin typeface="Cambria Math" panose="02040503050406030204" pitchFamily="18" charset="0"/>
                            <a:sym typeface="Arial" panose="020B0604020202020204" pitchFamily="34" charset="0"/>
                          </a:rPr>
                          <m:t>𝐶</m:t>
                        </m:r>
                      </m:e>
                      <m:sub>
                        <m:r>
                          <a:rPr lang="en-US" altLang="en-US" sz="2400" dirty="0">
                            <a:solidFill>
                              <a:srgbClr val="0070C0"/>
                            </a:solidFill>
                            <a:latin typeface="Cambria Math" panose="02040503050406030204" pitchFamily="18" charset="0"/>
                            <a:sym typeface="Arial" panose="020B0604020202020204" pitchFamily="34" charset="0"/>
                          </a:rPr>
                          <m:t>𝒑𝒌</m:t>
                        </m:r>
                      </m:sub>
                    </m:sSub>
                  </m:oMath>
                </a14:m>
                <a:r>
                  <a:rPr lang="en-US" altLang="en-US" sz="2400" dirty="0">
                    <a:solidFill>
                      <a:srgbClr val="0070C0"/>
                    </a:solidFill>
                    <a:latin typeface="Times New Roman" panose="02020603050405020304" pitchFamily="18" charset="0"/>
                  </a:rPr>
                  <a:t>  of 1.0. </a:t>
                </a:r>
              </a:p>
              <a:p>
                <a:pPr marL="285750" indent="-285750">
                  <a:spcBef>
                    <a:spcPct val="0"/>
                  </a:spcBef>
                  <a:buClrTx/>
                  <a:buFont typeface="Arial" panose="020B0604020202020204" pitchFamily="34" charset="0"/>
                  <a:buChar char="•"/>
                </a:pPr>
                <a:endParaRPr lang="en-US" altLang="en-US" sz="2400" b="0" dirty="0">
                  <a:solidFill>
                    <a:srgbClr val="000000"/>
                  </a:solidFill>
                  <a:latin typeface="Times New Roman" panose="02020603050405020304" pitchFamily="18" charset="0"/>
                </a:endParaRPr>
              </a:p>
              <a:p>
                <a:pPr marL="285750" indent="-285750">
                  <a:spcBef>
                    <a:spcPct val="0"/>
                  </a:spcBef>
                  <a:buClrTx/>
                  <a:buFont typeface="Arial" panose="020B0604020202020204" pitchFamily="34" charset="0"/>
                  <a:buChar char="•"/>
                </a:pPr>
                <a14:m>
                  <m:oMath xmlns:m="http://schemas.openxmlformats.org/officeDocument/2006/math">
                    <m:r>
                      <a:rPr lang="en-US" altLang="en-US" sz="2400" i="1" dirty="0" smtClean="0">
                        <a:solidFill>
                          <a:srgbClr val="FF6600"/>
                        </a:solidFill>
                        <a:latin typeface="Cambria Math" panose="02040503050406030204" pitchFamily="18" charset="0"/>
                      </a:rPr>
                      <m:t>𝐹𝑜𝑢𝑟</m:t>
                    </m:r>
                    <m:r>
                      <a:rPr lang="en-US" altLang="en-US" sz="2400" i="1" dirty="0" smtClean="0">
                        <a:solidFill>
                          <a:srgbClr val="FF6600"/>
                        </a:solidFill>
                        <a:latin typeface="Cambria Math" panose="02040503050406030204" pitchFamily="18" charset="0"/>
                      </a:rPr>
                      <m:t>−</m:t>
                    </m:r>
                    <m:r>
                      <a:rPr lang="en-US" altLang="en-US" sz="2400" i="1" dirty="0" smtClean="0">
                        <a:solidFill>
                          <a:srgbClr val="FF6600"/>
                        </a:solidFill>
                        <a:latin typeface="Cambria Math" panose="02040503050406030204" pitchFamily="18" charset="0"/>
                      </a:rPr>
                      <m:t>𝑠𝑖𝑔𝑚𝑎</m:t>
                    </m:r>
                  </m:oMath>
                </a14:m>
                <a:r>
                  <a:rPr lang="en-US" altLang="en-US" sz="2400" b="0" dirty="0">
                    <a:solidFill>
                      <a:srgbClr val="000000"/>
                    </a:solidFill>
                    <a:latin typeface="Times New Roman" panose="02020603050405020304" pitchFamily="18" charset="0"/>
                  </a:rPr>
                  <a:t> performance will use</a:t>
                </a:r>
                <a:r>
                  <a:rPr lang="en-US" altLang="en-US" dirty="0">
                    <a:solidFill>
                      <a:srgbClr val="FF6600"/>
                    </a:solidFill>
                    <a:latin typeface="Times New Roman" panose="02020603050405020304" pitchFamily="18" charset="0"/>
                  </a:rPr>
                  <a:t> </a:t>
                </a:r>
                <a14:m>
                  <m:oMath xmlns:m="http://schemas.openxmlformats.org/officeDocument/2006/math">
                    <m:sSub>
                      <m:sSubPr>
                        <m:ctrlPr>
                          <a:rPr lang="en-US" altLang="en-US" i="1" dirty="0">
                            <a:solidFill>
                              <a:srgbClr val="FF6600"/>
                            </a:solidFill>
                            <a:latin typeface="Cambria Math" panose="02040503050406030204" pitchFamily="18" charset="0"/>
                            <a:sym typeface="Arial" panose="020B0604020202020204" pitchFamily="34" charset="0"/>
                          </a:rPr>
                        </m:ctrlPr>
                      </m:sSubPr>
                      <m:e>
                        <m:r>
                          <a:rPr lang="en-US" altLang="en-US" dirty="0">
                            <a:solidFill>
                              <a:srgbClr val="FF6600"/>
                            </a:solidFill>
                            <a:latin typeface="Cambria Math" panose="02040503050406030204" pitchFamily="18" charset="0"/>
                            <a:sym typeface="Arial" panose="020B0604020202020204" pitchFamily="34" charset="0"/>
                          </a:rPr>
                          <m:t>𝐶</m:t>
                        </m:r>
                      </m:e>
                      <m:sub>
                        <m:r>
                          <a:rPr lang="en-US" altLang="en-US" dirty="0">
                            <a:solidFill>
                              <a:srgbClr val="FF6600"/>
                            </a:solidFill>
                            <a:latin typeface="Cambria Math" panose="02040503050406030204" pitchFamily="18" charset="0"/>
                            <a:sym typeface="Arial" panose="020B0604020202020204" pitchFamily="34" charset="0"/>
                          </a:rPr>
                          <m:t>𝒑𝒌</m:t>
                        </m:r>
                      </m:sub>
                    </m:sSub>
                  </m:oMath>
                </a14:m>
                <a:r>
                  <a:rPr lang="en-US" altLang="en-US" sz="2400" dirty="0">
                    <a:solidFill>
                      <a:srgbClr val="FF6600"/>
                    </a:solidFill>
                    <a:latin typeface="Times New Roman" panose="02020603050405020304" pitchFamily="18" charset="0"/>
                  </a:rPr>
                  <a:t>  1.33 (or 4/3)</a:t>
                </a:r>
              </a:p>
              <a:p>
                <a:pPr marL="285750" indent="-285750">
                  <a:spcBef>
                    <a:spcPct val="0"/>
                  </a:spcBef>
                  <a:buClrTx/>
                  <a:buFont typeface="Arial" panose="020B0604020202020204" pitchFamily="34" charset="0"/>
                  <a:buChar char="•"/>
                </a:pPr>
                <a:endParaRPr lang="en-US" altLang="en-US" sz="2400" b="0" dirty="0">
                  <a:solidFill>
                    <a:srgbClr val="000000"/>
                  </a:solidFill>
                  <a:latin typeface="Times New Roman" panose="02020603050405020304" pitchFamily="18" charset="0"/>
                </a:endParaRPr>
              </a:p>
              <a:p>
                <a:pPr marL="285750" indent="-285750">
                  <a:spcBef>
                    <a:spcPct val="0"/>
                  </a:spcBef>
                  <a:buClrTx/>
                  <a:buFont typeface="Arial" panose="020B0604020202020204" pitchFamily="34" charset="0"/>
                  <a:buChar char="•"/>
                </a:pPr>
                <a14:m>
                  <m:oMath xmlns:m="http://schemas.openxmlformats.org/officeDocument/2006/math">
                    <m:r>
                      <a:rPr lang="en-US" altLang="en-US" sz="2400" i="1" dirty="0" smtClean="0">
                        <a:solidFill>
                          <a:srgbClr val="7030A0"/>
                        </a:solidFill>
                        <a:latin typeface="Cambria Math" panose="02040503050406030204" pitchFamily="18" charset="0"/>
                      </a:rPr>
                      <m:t>𝐹𝑖𝑣𝑒</m:t>
                    </m:r>
                    <m:r>
                      <a:rPr lang="en-US" altLang="en-US" sz="2400" i="1" dirty="0" smtClean="0">
                        <a:solidFill>
                          <a:srgbClr val="7030A0"/>
                        </a:solidFill>
                        <a:latin typeface="Cambria Math" panose="02040503050406030204" pitchFamily="18" charset="0"/>
                      </a:rPr>
                      <m:t>−</m:t>
                    </m:r>
                    <m:r>
                      <a:rPr lang="en-US" altLang="en-US" sz="2400" i="1" dirty="0" smtClean="0">
                        <a:solidFill>
                          <a:srgbClr val="7030A0"/>
                        </a:solidFill>
                        <a:latin typeface="Cambria Math" panose="02040503050406030204" pitchFamily="18" charset="0"/>
                      </a:rPr>
                      <m:t>𝑠𝑖𝑔𝑚𝑎</m:t>
                    </m:r>
                  </m:oMath>
                </a14:m>
                <a:r>
                  <a:rPr lang="en-US" altLang="en-US" sz="2400" b="0" dirty="0">
                    <a:solidFill>
                      <a:srgbClr val="000000"/>
                    </a:solidFill>
                    <a:latin typeface="Times New Roman" panose="02020603050405020304" pitchFamily="18" charset="0"/>
                  </a:rPr>
                  <a:t> performance will use </a:t>
                </a:r>
                <a14:m>
                  <m:oMath xmlns:m="http://schemas.openxmlformats.org/officeDocument/2006/math">
                    <m:sSub>
                      <m:sSubPr>
                        <m:ctrlPr>
                          <a:rPr lang="en-US" altLang="en-US" i="1" dirty="0">
                            <a:solidFill>
                              <a:srgbClr val="7030A0"/>
                            </a:solidFill>
                            <a:latin typeface="Cambria Math" panose="02040503050406030204" pitchFamily="18" charset="0"/>
                            <a:sym typeface="Arial" panose="020B0604020202020204" pitchFamily="34" charset="0"/>
                          </a:rPr>
                        </m:ctrlPr>
                      </m:sSubPr>
                      <m:e>
                        <m:r>
                          <a:rPr lang="en-US" altLang="en-US" dirty="0">
                            <a:solidFill>
                              <a:srgbClr val="7030A0"/>
                            </a:solidFill>
                            <a:latin typeface="Cambria Math" panose="02040503050406030204" pitchFamily="18" charset="0"/>
                            <a:sym typeface="Arial" panose="020B0604020202020204" pitchFamily="34" charset="0"/>
                          </a:rPr>
                          <m:t>𝐶</m:t>
                        </m:r>
                      </m:e>
                      <m:sub>
                        <m:r>
                          <a:rPr lang="en-US" altLang="en-US" dirty="0">
                            <a:solidFill>
                              <a:srgbClr val="7030A0"/>
                            </a:solidFill>
                            <a:latin typeface="Cambria Math" panose="02040503050406030204" pitchFamily="18" charset="0"/>
                            <a:sym typeface="Arial" panose="020B0604020202020204" pitchFamily="34" charset="0"/>
                          </a:rPr>
                          <m:t>𝒑𝒌</m:t>
                        </m:r>
                      </m:sub>
                    </m:sSub>
                  </m:oMath>
                </a14:m>
                <a:r>
                  <a:rPr lang="en-US" altLang="en-US" sz="2400" dirty="0">
                    <a:solidFill>
                      <a:srgbClr val="7030A0"/>
                    </a:solidFill>
                    <a:latin typeface="Times New Roman" panose="02020603050405020304" pitchFamily="18" charset="0"/>
                  </a:rPr>
                  <a:t>  1.67 (or 5/3)</a:t>
                </a:r>
              </a:p>
              <a:p>
                <a:pPr marL="285750" indent="-285750">
                  <a:spcBef>
                    <a:spcPct val="0"/>
                  </a:spcBef>
                  <a:buClrTx/>
                  <a:buFont typeface="Arial" panose="020B0604020202020204" pitchFamily="34" charset="0"/>
                  <a:buChar char="•"/>
                </a:pPr>
                <a:endParaRPr lang="en-US" altLang="en-US" sz="2400" b="0" dirty="0">
                  <a:solidFill>
                    <a:srgbClr val="000000"/>
                  </a:solidFill>
                  <a:latin typeface="Times New Roman" panose="02020603050405020304" pitchFamily="18" charset="0"/>
                </a:endParaRPr>
              </a:p>
              <a:p>
                <a:pPr marL="285750" indent="-285750">
                  <a:spcBef>
                    <a:spcPct val="0"/>
                  </a:spcBef>
                  <a:buClrTx/>
                  <a:buFont typeface="Arial" panose="020B0604020202020204" pitchFamily="34" charset="0"/>
                  <a:buChar char="•"/>
                </a:pPr>
                <a14:m>
                  <m:oMath xmlns:m="http://schemas.openxmlformats.org/officeDocument/2006/math">
                    <m:r>
                      <a:rPr lang="en-US" altLang="en-US" sz="2400" i="1" dirty="0" smtClean="0">
                        <a:solidFill>
                          <a:srgbClr val="00B050"/>
                        </a:solidFill>
                        <a:latin typeface="Cambria Math" panose="02040503050406030204" pitchFamily="18" charset="0"/>
                      </a:rPr>
                      <m:t>𝑆𝑖𝑥</m:t>
                    </m:r>
                    <m:r>
                      <a:rPr lang="en-US" altLang="en-US" sz="2400" i="1" dirty="0" smtClean="0">
                        <a:solidFill>
                          <a:srgbClr val="00B050"/>
                        </a:solidFill>
                        <a:latin typeface="Cambria Math" panose="02040503050406030204" pitchFamily="18" charset="0"/>
                      </a:rPr>
                      <m:t>−</m:t>
                    </m:r>
                    <m:r>
                      <a:rPr lang="en-US" altLang="en-US" sz="2400" i="1" dirty="0" smtClean="0">
                        <a:solidFill>
                          <a:srgbClr val="00B050"/>
                        </a:solidFill>
                        <a:latin typeface="Cambria Math" panose="02040503050406030204" pitchFamily="18" charset="0"/>
                      </a:rPr>
                      <m:t>𝑠𝑖𝑔𝑚𝑎</m:t>
                    </m:r>
                  </m:oMath>
                </a14:m>
                <a:r>
                  <a:rPr lang="en-US" altLang="en-US" sz="2400" dirty="0">
                    <a:solidFill>
                      <a:srgbClr val="00B050"/>
                    </a:solidFill>
                    <a:latin typeface="Times New Roman" panose="02020603050405020304" pitchFamily="18" charset="0"/>
                  </a:rPr>
                  <a:t> </a:t>
                </a:r>
                <a:r>
                  <a:rPr lang="en-US" altLang="en-US" sz="2400" b="0" dirty="0">
                    <a:solidFill>
                      <a:srgbClr val="000000"/>
                    </a:solidFill>
                    <a:latin typeface="Times New Roman" panose="02020603050405020304" pitchFamily="18" charset="0"/>
                  </a:rPr>
                  <a:t>performance will use </a:t>
                </a:r>
                <a14:m>
                  <m:oMath xmlns:m="http://schemas.openxmlformats.org/officeDocument/2006/math">
                    <m:sSub>
                      <m:sSubPr>
                        <m:ctrlPr>
                          <a:rPr lang="en-US" altLang="en-US" i="1" dirty="0">
                            <a:solidFill>
                              <a:srgbClr val="00B050"/>
                            </a:solidFill>
                            <a:latin typeface="Cambria Math" panose="02040503050406030204" pitchFamily="18" charset="0"/>
                            <a:sym typeface="Arial" panose="020B0604020202020204" pitchFamily="34" charset="0"/>
                          </a:rPr>
                        </m:ctrlPr>
                      </m:sSubPr>
                      <m:e>
                        <m:r>
                          <a:rPr lang="en-US" altLang="en-US" dirty="0">
                            <a:solidFill>
                              <a:srgbClr val="00B050"/>
                            </a:solidFill>
                            <a:latin typeface="Cambria Math" panose="02040503050406030204" pitchFamily="18" charset="0"/>
                            <a:sym typeface="Arial" panose="020B0604020202020204" pitchFamily="34" charset="0"/>
                          </a:rPr>
                          <m:t>𝐶</m:t>
                        </m:r>
                      </m:e>
                      <m:sub>
                        <m:r>
                          <a:rPr lang="en-US" altLang="en-US" dirty="0">
                            <a:solidFill>
                              <a:srgbClr val="00B050"/>
                            </a:solidFill>
                            <a:latin typeface="Cambria Math" panose="02040503050406030204" pitchFamily="18" charset="0"/>
                            <a:sym typeface="Arial" panose="020B0604020202020204" pitchFamily="34" charset="0"/>
                          </a:rPr>
                          <m:t>𝒑𝒌</m:t>
                        </m:r>
                      </m:sub>
                    </m:sSub>
                  </m:oMath>
                </a14:m>
                <a:r>
                  <a:rPr lang="en-US" altLang="en-US" sz="2400" dirty="0">
                    <a:solidFill>
                      <a:srgbClr val="00B050"/>
                    </a:solidFill>
                    <a:latin typeface="Times New Roman" panose="02020603050405020304" pitchFamily="18" charset="0"/>
                  </a:rPr>
                  <a:t>  2.00 (or 6/3)</a:t>
                </a:r>
              </a:p>
              <a:p>
                <a:pPr marL="285750" indent="-285750">
                  <a:spcBef>
                    <a:spcPct val="0"/>
                  </a:spcBef>
                  <a:buClrTx/>
                </a:pPr>
                <a:endParaRPr lang="en-US" altLang="en-US" sz="1800" b="0" dirty="0">
                  <a:solidFill>
                    <a:srgbClr val="000000"/>
                  </a:solidFill>
                  <a:latin typeface="Times New Roman" panose="02020603050405020304" pitchFamily="18" charset="0"/>
                </a:endParaRPr>
              </a:p>
            </p:txBody>
          </p:sp>
        </mc:Choice>
        <mc:Fallback xmlns="">
          <p:sp>
            <p:nvSpPr>
              <p:cNvPr id="129028" name="Rectangle 1"/>
              <p:cNvSpPr>
                <a:spLocks noRot="1" noChangeAspect="1" noMove="1" noResize="1" noEditPoints="1" noAdjustHandles="1" noChangeArrowheads="1" noChangeShapeType="1" noTextEdit="1"/>
              </p:cNvSpPr>
              <p:nvPr/>
            </p:nvSpPr>
            <p:spPr bwMode="auto">
              <a:xfrm>
                <a:off x="609599" y="1494532"/>
                <a:ext cx="7686908" cy="4088427"/>
              </a:xfrm>
              <a:prstGeom prst="rect">
                <a:avLst/>
              </a:prstGeom>
              <a:blipFill>
                <a:blip r:embed="rId4"/>
                <a:stretch>
                  <a:fillRect l="-10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itle 1"/>
              <p:cNvSpPr>
                <a:spLocks noGrp="1"/>
              </p:cNvSpPr>
              <p:nvPr>
                <p:ph type="title"/>
              </p:nvPr>
            </p:nvSpPr>
            <p:spPr>
              <a:xfrm>
                <a:off x="609600" y="215372"/>
                <a:ext cx="10972800" cy="1097279"/>
              </a:xfrm>
            </p:spPr>
            <p:txBody>
              <a:bodyPr/>
              <a:lstStyle/>
              <a:p>
                <a:r>
                  <a:rPr lang="en-US" altLang="en-US" i="0" dirty="0">
                    <a:latin typeface="Times New Roman" panose="02020603050405020304" pitchFamily="18" charset="0"/>
                    <a:ea typeface="+mn-ea"/>
                    <a:cs typeface="Times New Roman" panose="02020603050405020304" pitchFamily="18" charset="0"/>
                    <a:sym typeface="Arial" panose="020B0604020202020204" pitchFamily="34" charset="0"/>
                  </a:rPr>
                  <a:t>Process Capability Index </a:t>
                </a:r>
                <a14:m>
                  <m:oMath xmlns:m="http://schemas.openxmlformats.org/officeDocument/2006/math">
                    <m:d>
                      <m:dPr>
                        <m:ctrlPr>
                          <a:rPr lang="en-US" altLang="en-US" i="1" dirty="0">
                            <a:latin typeface="Cambria Math" panose="02040503050406030204" pitchFamily="18" charset="0"/>
                            <a:ea typeface="+mn-ea"/>
                            <a:cs typeface="+mn-cs"/>
                            <a:sym typeface="Arial" panose="020B0604020202020204" pitchFamily="34" charset="0"/>
                          </a:rPr>
                        </m:ctrlPr>
                      </m:dPr>
                      <m:e>
                        <m:sSub>
                          <m:sSubPr>
                            <m:ctrlPr>
                              <a:rPr lang="en-US" altLang="en-US" b="1" i="1" dirty="0" smtClean="0">
                                <a:latin typeface="Cambria Math" panose="02040503050406030204" pitchFamily="18" charset="0"/>
                                <a:ea typeface="+mn-ea"/>
                                <a:cs typeface="+mn-cs"/>
                                <a:sym typeface="Arial" panose="020B0604020202020204" pitchFamily="34" charset="0"/>
                              </a:rPr>
                            </m:ctrlPr>
                          </m:sSubPr>
                          <m:e>
                            <m:r>
                              <a:rPr lang="en-US" altLang="en-US" i="1" dirty="0">
                                <a:latin typeface="Cambria Math" panose="02040503050406030204" pitchFamily="18" charset="0"/>
                                <a:ea typeface="+mn-ea"/>
                                <a:cs typeface="+mn-cs"/>
                                <a:sym typeface="Arial" panose="020B0604020202020204" pitchFamily="34" charset="0"/>
                              </a:rPr>
                              <m:t>𝐶</m:t>
                            </m:r>
                          </m:e>
                          <m:sub>
                            <m:r>
                              <a:rPr lang="en-US" altLang="en-US" b="1" i="1" dirty="0" smtClean="0">
                                <a:latin typeface="Cambria Math" panose="02040503050406030204" pitchFamily="18" charset="0"/>
                                <a:ea typeface="+mn-ea"/>
                                <a:cs typeface="+mn-cs"/>
                                <a:sym typeface="Arial" panose="020B0604020202020204" pitchFamily="34" charset="0"/>
                              </a:rPr>
                              <m:t>𝒑𝒌</m:t>
                            </m:r>
                          </m:sub>
                        </m:sSub>
                      </m:e>
                    </m:d>
                  </m:oMath>
                </a14:m>
                <a:endParaRPr lang="en-US" i="1" dirty="0">
                  <a:ea typeface="+mn-ea"/>
                  <a:cs typeface="+mn-cs"/>
                </a:endParaRPr>
              </a:p>
            </p:txBody>
          </p:sp>
        </mc:Choice>
        <mc:Fallback xmlns="">
          <p:sp>
            <p:nvSpPr>
              <p:cNvPr id="9" name="Title 1"/>
              <p:cNvSpPr>
                <a:spLocks noGrp="1" noRot="1" noChangeAspect="1" noMove="1" noResize="1" noEditPoints="1" noAdjustHandles="1" noChangeArrowheads="1" noChangeShapeType="1" noTextEdit="1"/>
              </p:cNvSpPr>
              <p:nvPr>
                <p:ph type="title"/>
              </p:nvPr>
            </p:nvSpPr>
            <p:spPr>
              <a:xfrm>
                <a:off x="609600" y="215372"/>
                <a:ext cx="10972800" cy="1097279"/>
              </a:xfrm>
              <a:blipFill>
                <a:blip r:embed="rId5"/>
                <a:stretch>
                  <a:fillRect l="-1556" b="-10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898313" y="5508569"/>
                <a:ext cx="8138831" cy="9447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en-US" sz="1800" i="1" dirty="0" smtClean="0">
                          <a:solidFill>
                            <a:srgbClr val="FF0000"/>
                          </a:solidFill>
                          <a:latin typeface="Cambria Math" panose="02040503050406030204" pitchFamily="18" charset="0"/>
                        </a:rPr>
                        <m:t>𝑃𝑟𝑜𝑐𝑒𝑠𝑠𝑒𝑠</m:t>
                      </m:r>
                      <m:r>
                        <a:rPr lang="en-US" altLang="en-US" sz="1800" i="1" dirty="0" smtClean="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𝑝𝑟𝑜𝑑𝑢𝑐𝑖𝑛𝑔</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𝑠𝑒𝑟𝑣𝑖𝑐𝑒𝑠</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𝑜𝑟</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𝑝𝑟𝑜𝑑𝑢𝑐𝑡𝑠</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𝑤𝑖𝑡</m:t>
                      </m:r>
                      <m:r>
                        <a:rPr lang="en-US" altLang="en-US" sz="1800" i="1" dirty="0">
                          <a:solidFill>
                            <a:srgbClr val="FF0000"/>
                          </a:solidFill>
                          <a:latin typeface="Cambria Math" panose="02040503050406030204" pitchFamily="18" charset="0"/>
                        </a:rPr>
                        <m:t>h</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𝑙𝑒𝑠𝑠</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𝑡</m:t>
                      </m:r>
                      <m:r>
                        <a:rPr lang="en-US" altLang="en-US" sz="1800" i="1" dirty="0">
                          <a:solidFill>
                            <a:srgbClr val="FF0000"/>
                          </a:solidFill>
                          <a:latin typeface="Cambria Math" panose="02040503050406030204" pitchFamily="18" charset="0"/>
                        </a:rPr>
                        <m:t>h</m:t>
                      </m:r>
                      <m:r>
                        <a:rPr lang="en-US" altLang="en-US" sz="1800" i="1" dirty="0">
                          <a:solidFill>
                            <a:srgbClr val="FF0000"/>
                          </a:solidFill>
                          <a:latin typeface="Cambria Math" panose="02040503050406030204" pitchFamily="18" charset="0"/>
                        </a:rPr>
                        <m:t>𝑎𝑛</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𝑡</m:t>
                      </m:r>
                      <m:r>
                        <a:rPr lang="en-US" altLang="en-US" sz="1800" i="1" dirty="0">
                          <a:solidFill>
                            <a:srgbClr val="FF0000"/>
                          </a:solidFill>
                          <a:latin typeface="Cambria Math" panose="02040503050406030204" pitchFamily="18" charset="0"/>
                        </a:rPr>
                        <m:t>h</m:t>
                      </m:r>
                      <m:r>
                        <a:rPr lang="en-US" altLang="en-US" sz="1800" i="1" dirty="0">
                          <a:solidFill>
                            <a:srgbClr val="FF0000"/>
                          </a:solidFill>
                          <a:latin typeface="Cambria Math" panose="02040503050406030204" pitchFamily="18" charset="0"/>
                        </a:rPr>
                        <m:t>𝑟𝑒𝑒</m:t>
                      </m:r>
                      <m:r>
                        <a:rPr lang="en-US" altLang="en-US" sz="1800" i="1" dirty="0">
                          <a:solidFill>
                            <a:srgbClr val="FF0000"/>
                          </a:solidFill>
                          <a:latin typeface="Cambria Math" panose="02040503050406030204" pitchFamily="18" charset="0"/>
                        </a:rPr>
                        <m:t>−</m:t>
                      </m:r>
                      <m:r>
                        <a:rPr lang="en-US" altLang="en-US" sz="1800" i="1" dirty="0">
                          <a:solidFill>
                            <a:srgbClr val="FF0000"/>
                          </a:solidFill>
                          <a:latin typeface="Cambria Math" panose="02040503050406030204" pitchFamily="18" charset="0"/>
                        </a:rPr>
                        <m:t>𝑠𝑖𝑔𝑚𝑎</m:t>
                      </m:r>
                      <m:r>
                        <a:rPr lang="en-US" altLang="en-US" sz="1800" i="1" dirty="0">
                          <a:solidFill>
                            <a:srgbClr val="FF0000"/>
                          </a:solidFill>
                          <a:latin typeface="Cambria Math" panose="02040503050406030204" pitchFamily="18" charset="0"/>
                        </a:rPr>
                        <m:t> </m:t>
                      </m:r>
                    </m:oMath>
                  </m:oMathPara>
                </a14:m>
                <a:endParaRPr lang="en-US" altLang="en-US" sz="1800" i="1"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en-US" sz="1800" i="1" dirty="0">
                          <a:solidFill>
                            <a:srgbClr val="FF0000"/>
                          </a:solidFill>
                          <a:latin typeface="Cambria Math" panose="02040503050406030204" pitchFamily="18" charset="0"/>
                        </a:rPr>
                        <m:t>𝑝𝑒𝑟𝑓𝑜𝑟𝑚𝑎𝑛𝑐𝑒</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𝑤𝑖𝑙𝑙</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h</m:t>
                      </m:r>
                      <m:r>
                        <a:rPr lang="en-US" altLang="en-US" sz="1800" i="1" dirty="0">
                          <a:solidFill>
                            <a:srgbClr val="FF0000"/>
                          </a:solidFill>
                          <a:latin typeface="Cambria Math" panose="02040503050406030204" pitchFamily="18" charset="0"/>
                        </a:rPr>
                        <m:t>𝑎𝑣𝑒</m:t>
                      </m:r>
                      <m:r>
                        <a:rPr lang="en-US" altLang="en-US" sz="1800" i="1" dirty="0" smtClean="0">
                          <a:solidFill>
                            <a:srgbClr val="FF0000"/>
                          </a:solidFill>
                          <a:latin typeface="Cambria Math" panose="02040503050406030204" pitchFamily="18" charset="0"/>
                        </a:rPr>
                        <m:t> </m:t>
                      </m:r>
                      <m:sSub>
                        <m:sSubPr>
                          <m:ctrlPr>
                            <a:rPr lang="en-US" altLang="en-US" sz="1800" b="0" i="1" dirty="0" smtClean="0">
                              <a:solidFill>
                                <a:srgbClr val="FF0000"/>
                              </a:solidFill>
                              <a:latin typeface="Cambria Math" panose="02040503050406030204" pitchFamily="18" charset="0"/>
                            </a:rPr>
                          </m:ctrlPr>
                        </m:sSubPr>
                        <m:e>
                          <m:r>
                            <a:rPr lang="en-US" altLang="en-US" sz="1800" i="1" dirty="0" err="1">
                              <a:solidFill>
                                <a:srgbClr val="FF0000"/>
                              </a:solidFill>
                              <a:latin typeface="Cambria Math" panose="02040503050406030204" pitchFamily="18" charset="0"/>
                            </a:rPr>
                            <m:t>𝐶</m:t>
                          </m:r>
                        </m:e>
                        <m:sub>
                          <m:r>
                            <a:rPr lang="en-US" altLang="en-US" sz="1800" b="0" i="1" dirty="0" smtClean="0">
                              <a:solidFill>
                                <a:srgbClr val="FF0000"/>
                              </a:solidFill>
                              <a:latin typeface="Cambria Math" panose="02040503050406030204" pitchFamily="18" charset="0"/>
                            </a:rPr>
                            <m:t>𝑝𝑘</m:t>
                          </m:r>
                        </m:sub>
                      </m:sSub>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𝑣𝑎𝑙𝑢𝑒𝑠</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𝑙𝑒𝑠𝑠</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𝑡</m:t>
                      </m:r>
                      <m:r>
                        <a:rPr lang="en-US" altLang="en-US" sz="1800" i="1" dirty="0">
                          <a:solidFill>
                            <a:srgbClr val="FF0000"/>
                          </a:solidFill>
                          <a:latin typeface="Cambria Math" panose="02040503050406030204" pitchFamily="18" charset="0"/>
                        </a:rPr>
                        <m:t>h</m:t>
                      </m:r>
                      <m:r>
                        <a:rPr lang="en-US" altLang="en-US" sz="1800" i="1" dirty="0">
                          <a:solidFill>
                            <a:srgbClr val="FF0000"/>
                          </a:solidFill>
                          <a:latin typeface="Cambria Math" panose="02040503050406030204" pitchFamily="18" charset="0"/>
                        </a:rPr>
                        <m:t>𝑎𝑛</m:t>
                      </m:r>
                      <m:r>
                        <a:rPr lang="en-US" altLang="en-US" sz="1800" i="1" dirty="0">
                          <a:solidFill>
                            <a:srgbClr val="FF0000"/>
                          </a:solidFill>
                          <a:latin typeface="Cambria Math" panose="02040503050406030204" pitchFamily="18" charset="0"/>
                        </a:rPr>
                        <m:t> </m:t>
                      </m:r>
                      <m:r>
                        <a:rPr lang="en-US" altLang="en-US" sz="1800" i="1" dirty="0">
                          <a:solidFill>
                            <a:srgbClr val="FF0000"/>
                          </a:solidFill>
                          <a:latin typeface="Cambria Math" panose="02040503050406030204" pitchFamily="18" charset="0"/>
                        </a:rPr>
                        <m:t>1</m:t>
                      </m:r>
                      <m:r>
                        <a:rPr lang="en-US" altLang="en-US" sz="1800" i="1" dirty="0">
                          <a:solidFill>
                            <a:srgbClr val="FF0000"/>
                          </a:solidFill>
                          <a:latin typeface="Cambria Math" panose="02040503050406030204" pitchFamily="18" charset="0"/>
                        </a:rPr>
                        <m:t>.</m:t>
                      </m:r>
                      <m:r>
                        <a:rPr lang="en-US" altLang="en-US" sz="1800" i="1" dirty="0">
                          <a:solidFill>
                            <a:srgbClr val="FF0000"/>
                          </a:solidFill>
                          <a:latin typeface="Cambria Math" panose="02040503050406030204" pitchFamily="18" charset="0"/>
                        </a:rPr>
                        <m:t>0</m:t>
                      </m:r>
                      <m:r>
                        <a:rPr lang="en-US" altLang="en-US" sz="1800" i="1" dirty="0">
                          <a:solidFill>
                            <a:srgbClr val="FF0000"/>
                          </a:solidFill>
                          <a:latin typeface="Cambria Math" panose="02040503050406030204" pitchFamily="18" charset="0"/>
                        </a:rPr>
                        <m:t>.</m:t>
                      </m:r>
                    </m:oMath>
                  </m:oMathPara>
                </a14:m>
                <a:endParaRPr lang="en-US" altLang="en-US" sz="1800" dirty="0">
                  <a:solidFill>
                    <a:srgbClr val="FF0000"/>
                  </a:solidFill>
                  <a:latin typeface="Times New Roman" panose="02020603050405020304" pitchFamily="18" charset="0"/>
                </a:endParaRPr>
              </a:p>
              <a:p>
                <a:endParaRPr lang="en-US" sz="1800"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898313" y="5508569"/>
                <a:ext cx="8138831" cy="94474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35430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lIns="91425" tIns="91425" rIns="91425" bIns="91425" anchor="b" anchorCtr="0"/>
          <a:lstStyle/>
          <a:p>
            <a:pPr>
              <a:defRPr/>
            </a:pPr>
            <a:r>
              <a:rPr lang="en-US" altLang="en-US" dirty="0">
                <a:ea typeface="+mn-ea"/>
                <a:cs typeface="+mn-cs"/>
                <a:sym typeface="Times New Roman"/>
              </a:rPr>
              <a:t>Process Capability Ratio</a:t>
            </a:r>
          </a:p>
        </p:txBody>
      </p:sp>
      <mc:AlternateContent xmlns:mc="http://schemas.openxmlformats.org/markup-compatibility/2006" xmlns:a14="http://schemas.microsoft.com/office/drawing/2010/main">
        <mc:Choice Requires="a14">
          <p:sp>
            <p:nvSpPr>
              <p:cNvPr id="2" name="Text Placeholder 1"/>
              <p:cNvSpPr>
                <a:spLocks noGrp="1"/>
              </p:cNvSpPr>
              <p:nvPr>
                <p:ph type="body" idx="1"/>
              </p:nvPr>
            </p:nvSpPr>
            <p:spPr/>
            <p:txBody>
              <a:bodyPr/>
              <a:lstStyle/>
              <a:p>
                <a:pPr marL="0" indent="0">
                  <a:buSzPts val="2400"/>
                  <a:buNone/>
                </a:pPr>
                <a14:m>
                  <m:oMathPara xmlns:m="http://schemas.openxmlformats.org/officeDocument/2006/math">
                    <m:oMathParaPr>
                      <m:jc m:val="left"/>
                    </m:oMathParaPr>
                    <m:oMath xmlns:m="http://schemas.openxmlformats.org/officeDocument/2006/math">
                      <m:r>
                        <a:rPr lang="en-US" altLang="en-US" sz="2800" b="1" i="1" dirty="0" smtClean="0">
                          <a:latin typeface="Cambria Math" panose="02040503050406030204" pitchFamily="18" charset="0"/>
                          <a:sym typeface="Arial" panose="020B0604020202020204" pitchFamily="34" charset="0"/>
                        </a:rPr>
                        <m:t>𝑷𝒓𝒐𝒄𝒆𝒔𝒔</m:t>
                      </m:r>
                      <m:r>
                        <a:rPr lang="en-US" altLang="en-US" sz="2800" b="1" i="1" dirty="0" smtClean="0">
                          <a:latin typeface="Cambria Math" panose="02040503050406030204" pitchFamily="18" charset="0"/>
                          <a:sym typeface="Arial" panose="020B0604020202020204" pitchFamily="34" charset="0"/>
                        </a:rPr>
                        <m:t> </m:t>
                      </m:r>
                      <m:r>
                        <a:rPr lang="en-US" altLang="en-US" sz="2800" b="1" i="1" dirty="0" smtClean="0">
                          <a:latin typeface="Cambria Math" panose="02040503050406030204" pitchFamily="18" charset="0"/>
                          <a:sym typeface="Arial" panose="020B0604020202020204" pitchFamily="34" charset="0"/>
                        </a:rPr>
                        <m:t>𝑪𝒂𝒑𝒂𝒃𝒊𝒍𝒊𝒕𝒚</m:t>
                      </m:r>
                      <m:r>
                        <a:rPr lang="en-US" altLang="en-US" sz="2800" b="1" i="1" dirty="0" smtClean="0">
                          <a:latin typeface="Cambria Math" panose="02040503050406030204" pitchFamily="18" charset="0"/>
                          <a:sym typeface="Arial" panose="020B0604020202020204" pitchFamily="34" charset="0"/>
                        </a:rPr>
                        <m:t> (</m:t>
                      </m:r>
                      <m:sSub>
                        <m:sSubPr>
                          <m:ctrlPr>
                            <a:rPr lang="en-US" altLang="en-US" sz="2800" b="1" i="1" dirty="0" smtClean="0">
                              <a:latin typeface="Cambria Math" panose="02040503050406030204" pitchFamily="18" charset="0"/>
                              <a:sym typeface="Arial" panose="020B0604020202020204" pitchFamily="34" charset="0"/>
                            </a:rPr>
                          </m:ctrlPr>
                        </m:sSubPr>
                        <m:e>
                          <m:r>
                            <a:rPr lang="en-US" altLang="en-US" sz="2800" b="1" i="1" dirty="0" smtClean="0">
                              <a:latin typeface="Cambria Math" panose="02040503050406030204" pitchFamily="18" charset="0"/>
                              <a:sym typeface="Arial" panose="020B0604020202020204" pitchFamily="34" charset="0"/>
                            </a:rPr>
                            <m:t>𝑪</m:t>
                          </m:r>
                        </m:e>
                        <m:sub>
                          <m:r>
                            <a:rPr lang="en-US" altLang="en-US" sz="2800" b="1" i="1" dirty="0" smtClean="0">
                              <a:latin typeface="Cambria Math" panose="02040503050406030204" pitchFamily="18" charset="0"/>
                              <a:sym typeface="Arial" panose="020B0604020202020204" pitchFamily="34" charset="0"/>
                            </a:rPr>
                            <m:t>𝒑</m:t>
                          </m:r>
                        </m:sub>
                      </m:sSub>
                      <m:r>
                        <a:rPr lang="en-US" altLang="en-US" sz="2800" b="1" i="1" dirty="0" smtClean="0">
                          <a:latin typeface="Cambria Math" panose="02040503050406030204" pitchFamily="18" charset="0"/>
                          <a:sym typeface="Arial" panose="020B0604020202020204" pitchFamily="34" charset="0"/>
                        </a:rPr>
                        <m:t>)</m:t>
                      </m:r>
                    </m:oMath>
                  </m:oMathPara>
                </a14:m>
                <a:endParaRPr lang="en-US" altLang="en-US" sz="2800" b="1" dirty="0">
                  <a:sym typeface="Arial" panose="020B0604020202020204" pitchFamily="34" charset="0"/>
                </a:endParaRPr>
              </a:p>
              <a:p>
                <a:pPr lvl="1">
                  <a:buSzPts val="2400"/>
                </a:pPr>
                <a:r>
                  <a:rPr lang="en-US" altLang="en-US" sz="2400" dirty="0">
                    <a:solidFill>
                      <a:srgbClr val="000000"/>
                    </a:solidFill>
                    <a:latin typeface="Arial (Body)"/>
                    <a:cs typeface="Arial" panose="020B0604020202020204" pitchFamily="34" charset="0"/>
                    <a:sym typeface="Arial" panose="020B0604020202020204" pitchFamily="34" charset="0"/>
                  </a:rPr>
                  <a:t>The tolerance width divided by six standard deviations</a:t>
                </a:r>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idx="1"/>
              </p:nvPr>
            </p:nvSpPr>
            <p:spPr>
              <a:blipFill>
                <a:blip r:embed="rId4"/>
                <a:stretch>
                  <a:fillRect/>
                </a:stretch>
              </a:blipFill>
            </p:spPr>
            <p:txBody>
              <a:bodyPr/>
              <a:lstStyle/>
              <a:p>
                <a:r>
                  <a:rPr lang="en-US">
                    <a:noFill/>
                  </a:rPr>
                  <a:t> </a:t>
                </a:r>
              </a:p>
            </p:txBody>
          </p:sp>
        </mc:Fallback>
      </mc:AlternateContent>
      <p:graphicFrame>
        <p:nvGraphicFramePr>
          <p:cNvPr id="131076" name="Object 4" descr="c sub p = upper specification minus lower specification, divided by 6 sigma"/>
          <p:cNvGraphicFramePr>
            <a:graphicFrameLocks noChangeAspect="1"/>
          </p:cNvGraphicFramePr>
          <p:nvPr>
            <p:extLst>
              <p:ext uri="{D42A27DB-BD31-4B8C-83A1-F6EECF244321}">
                <p14:modId xmlns:p14="http://schemas.microsoft.com/office/powerpoint/2010/main" val="3099492791"/>
              </p:ext>
            </p:extLst>
          </p:nvPr>
        </p:nvGraphicFramePr>
        <p:xfrm>
          <a:off x="2973387" y="3263901"/>
          <a:ext cx="6245225" cy="790575"/>
        </p:xfrm>
        <a:graphic>
          <a:graphicData uri="http://schemas.openxmlformats.org/presentationml/2006/ole">
            <mc:AlternateContent xmlns:mc="http://schemas.openxmlformats.org/markup-compatibility/2006">
              <mc:Choice xmlns:v="urn:schemas-microsoft-com:vml" Requires="v">
                <p:oleObj name="Equation" r:id="rId5" imgW="3111500" imgH="393700" progId="Equation.DSMT4">
                  <p:embed/>
                </p:oleObj>
              </mc:Choice>
              <mc:Fallback>
                <p:oleObj name="Equation" r:id="rId5" imgW="3111500" imgH="393700" progId="Equation.DSMT4">
                  <p:embed/>
                  <p:pic>
                    <p:nvPicPr>
                      <p:cNvPr id="131076" name="Object 4" descr="c sub p = upper specification minus lower specification, divided by 6 sigm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3387" y="3263901"/>
                        <a:ext cx="624522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17074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5 – Page 119</a:t>
            </a:r>
          </a:p>
        </p:txBody>
      </p:sp>
      <mc:AlternateContent xmlns:mc="http://schemas.openxmlformats.org/markup-compatibility/2006" xmlns:a14="http://schemas.microsoft.com/office/drawing/2010/main">
        <mc:Choice Requires="a14">
          <p:sp>
            <p:nvSpPr>
              <p:cNvPr id="133122" name="Text Placeholder 2"/>
              <p:cNvSpPr>
                <a:spLocks noGrp="1"/>
              </p:cNvSpPr>
              <p:nvPr>
                <p:ph type="body" idx="1"/>
              </p:nvPr>
            </p:nvSpPr>
            <p:spPr/>
            <p:txBody>
              <a:bodyPr/>
              <a:lstStyle/>
              <a:p>
                <a:pPr marL="255588" indent="-255588">
                  <a:buSzPts val="2400"/>
                  <a:buFont typeface="Arial" panose="020B0604020202020204" pitchFamily="34" charset="0"/>
                  <a:buChar char="•"/>
                </a:pPr>
                <a:r>
                  <a:rPr lang="en-US" altLang="en-US" sz="2200" dirty="0">
                    <a:solidFill>
                      <a:srgbClr val="000000"/>
                    </a:solidFill>
                    <a:latin typeface="Arial (Body)"/>
                    <a:cs typeface="Arial" panose="020B0604020202020204" pitchFamily="34" charset="0"/>
                    <a:sym typeface="Arial" panose="020B0604020202020204" pitchFamily="34" charset="0"/>
                  </a:rPr>
                  <a:t>The intensive care unit lab process has an average turnaround time of 26.2 minutes and a standard deviation of 1.35 minutes.</a:t>
                </a:r>
              </a:p>
              <a:p>
                <a:pPr marL="255588" indent="-255588">
                  <a:buSzPts val="2400"/>
                  <a:buFont typeface="Arial" panose="020B0604020202020204" pitchFamily="34" charset="0"/>
                  <a:buChar char="•"/>
                </a:pPr>
                <a:r>
                  <a:rPr lang="en-US" altLang="en-US" sz="2200" dirty="0">
                    <a:solidFill>
                      <a:srgbClr val="000000"/>
                    </a:solidFill>
                    <a:latin typeface="Arial (Body)"/>
                    <a:cs typeface="Arial" panose="020B0604020202020204" pitchFamily="34" charset="0"/>
                    <a:sym typeface="Arial" panose="020B0604020202020204" pitchFamily="34" charset="0"/>
                  </a:rPr>
                  <a:t>The nominal value for this service is 25 minutes </a:t>
                </a:r>
                <a14:m>
                  <m:oMath xmlns:m="http://schemas.openxmlformats.org/officeDocument/2006/math">
                    <m:r>
                      <a:rPr lang="en-US" altLang="en-US" sz="2200" i="1" smtClean="0">
                        <a:solidFill>
                          <a:srgbClr val="000000"/>
                        </a:solidFill>
                        <a:latin typeface="Cambria Math" panose="02040503050406030204" pitchFamily="18" charset="0"/>
                        <a:ea typeface="Cambria Math" panose="02040503050406030204" pitchFamily="18" charset="0"/>
                        <a:cs typeface="Arial" panose="020B0604020202020204" pitchFamily="34" charset="0"/>
                        <a:sym typeface="Arial" panose="020B0604020202020204" pitchFamily="34" charset="0"/>
                      </a:rPr>
                      <m:t>±</m:t>
                    </m:r>
                  </m:oMath>
                </a14:m>
                <a:r>
                  <a:rPr lang="en-US" altLang="en-US" sz="2200" dirty="0">
                    <a:solidFill>
                      <a:srgbClr val="000000"/>
                    </a:solidFill>
                    <a:latin typeface="Arial (Body)"/>
                    <a:cs typeface="Arial" panose="020B0604020202020204" pitchFamily="34" charset="0"/>
                    <a:sym typeface="Arial" panose="020B0604020202020204" pitchFamily="34" charset="0"/>
                  </a:rPr>
                  <a:t> 5 minutes</a:t>
                </a:r>
              </a:p>
            </p:txBody>
          </p:sp>
        </mc:Choice>
        <mc:Fallback xmlns="">
          <p:sp>
            <p:nvSpPr>
              <p:cNvPr id="133122" name="Text Placeholder 2"/>
              <p:cNvSpPr>
                <a:spLocks noGrp="1" noRot="1" noChangeAspect="1" noMove="1" noResize="1" noEditPoints="1" noAdjustHandles="1" noChangeArrowheads="1" noChangeShapeType="1" noTextEdit="1"/>
              </p:cNvSpPr>
              <p:nvPr>
                <p:ph type="body" idx="1"/>
              </p:nvPr>
            </p:nvSpPr>
            <p:spPr>
              <a:blipFill>
                <a:blip r:embed="rId2"/>
                <a:stretch>
                  <a:fillRect l="-778"/>
                </a:stretch>
              </a:blipFill>
            </p:spPr>
            <p:txBody>
              <a:bodyPr/>
              <a:lstStyle/>
              <a:p>
                <a:r>
                  <a:rPr lang="en-US">
                    <a:noFill/>
                  </a:rPr>
                  <a:t> </a:t>
                </a:r>
              </a:p>
            </p:txBody>
          </p:sp>
        </mc:Fallback>
      </mc:AlternateContent>
      <p:sp>
        <p:nvSpPr>
          <p:cNvPr id="133124" name="Text Placeholder 3"/>
          <p:cNvSpPr>
            <a:spLocks noGrp="1"/>
          </p:cNvSpPr>
          <p:nvPr>
            <p:ph type="body" idx="4294967295"/>
          </p:nvPr>
        </p:nvSpPr>
        <p:spPr>
          <a:xfrm>
            <a:off x="609600" y="3009127"/>
            <a:ext cx="7378700" cy="3152775"/>
          </a:xfrm>
        </p:spPr>
        <p:txBody>
          <a:bodyPr/>
          <a:lstStyle/>
          <a:p>
            <a:pPr marL="255588" indent="-255588">
              <a:buSzPts val="2400"/>
              <a:buFont typeface="Arial" panose="020B0604020202020204" pitchFamily="34" charset="0"/>
              <a:buChar char="•"/>
            </a:pPr>
            <a:r>
              <a:rPr lang="en-US" altLang="en-US" sz="2000" dirty="0">
                <a:solidFill>
                  <a:srgbClr val="000000"/>
                </a:solidFill>
                <a:latin typeface="Arial (Body)"/>
                <a:cs typeface="Arial" panose="020B0604020202020204" pitchFamily="34" charset="0"/>
                <a:sym typeface="Arial" panose="020B0604020202020204" pitchFamily="34" charset="0"/>
              </a:rPr>
              <a:t>Is the lab process capable of four sigma-level performance?</a:t>
            </a:r>
          </a:p>
          <a:p>
            <a:pPr marL="255588" indent="-255588">
              <a:buSzPts val="2400"/>
              <a:buFont typeface="Arial" panose="020B0604020202020204" pitchFamily="34" charset="0"/>
              <a:buChar char="•"/>
            </a:pPr>
            <a:r>
              <a:rPr lang="en-AU" altLang="en-US" sz="2000" dirty="0">
                <a:solidFill>
                  <a:srgbClr val="000000"/>
                </a:solidFill>
                <a:latin typeface="Arial (Body)"/>
                <a:cs typeface="Arial" panose="020B0604020202020204" pitchFamily="34" charset="0"/>
                <a:sym typeface="Arial" panose="020B0604020202020204" pitchFamily="34" charset="0"/>
              </a:rPr>
              <a:t>Upper specification = 30 minutes</a:t>
            </a:r>
          </a:p>
          <a:p>
            <a:pPr marL="255588" indent="-255588">
              <a:buSzPts val="2400"/>
              <a:buFont typeface="Arial" panose="020B0604020202020204" pitchFamily="34" charset="0"/>
              <a:buChar char="•"/>
            </a:pPr>
            <a:r>
              <a:rPr lang="en-AU" altLang="en-US" sz="2000" dirty="0">
                <a:solidFill>
                  <a:srgbClr val="000000"/>
                </a:solidFill>
                <a:latin typeface="Arial (Body)"/>
                <a:cs typeface="Arial" panose="020B0604020202020204" pitchFamily="34" charset="0"/>
                <a:sym typeface="Arial" panose="020B0604020202020204" pitchFamily="34" charset="0"/>
              </a:rPr>
              <a:t>Lower specification = 20 minutes</a:t>
            </a:r>
          </a:p>
          <a:p>
            <a:pPr marL="255588" indent="-255588">
              <a:buSzPts val="2400"/>
              <a:buFont typeface="Arial" panose="020B0604020202020204" pitchFamily="34" charset="0"/>
              <a:buChar char="•"/>
            </a:pPr>
            <a:r>
              <a:rPr lang="en-AU" altLang="en-US" sz="2000" dirty="0">
                <a:solidFill>
                  <a:srgbClr val="000000"/>
                </a:solidFill>
                <a:latin typeface="Arial (Body)"/>
                <a:cs typeface="Arial" panose="020B0604020202020204" pitchFamily="34" charset="0"/>
                <a:sym typeface="Arial" panose="020B0604020202020204" pitchFamily="34" charset="0"/>
              </a:rPr>
              <a:t>Average service = 26.2 minutes</a:t>
            </a:r>
          </a:p>
          <a:p>
            <a:pPr marL="255588" indent="-255588">
              <a:buSzPts val="2400"/>
              <a:buFont typeface="Arial" panose="020B0604020202020204" pitchFamily="34" charset="0"/>
              <a:buChar char="•"/>
            </a:pPr>
            <a:r>
              <a:rPr lang="el-GR" altLang="en-US" sz="2000" i="1" dirty="0">
                <a:solidFill>
                  <a:srgbClr val="000000"/>
                </a:solidFill>
                <a:latin typeface="Arial (Body)"/>
                <a:cs typeface="Arial" panose="020B0604020202020204" pitchFamily="34" charset="0"/>
                <a:sym typeface="Symbol" panose="05050102010706020507" pitchFamily="18" charset="2"/>
              </a:rPr>
              <a:t>σ</a:t>
            </a:r>
            <a:r>
              <a:rPr lang="en-AU" altLang="en-US" sz="2000" b="1" dirty="0">
                <a:solidFill>
                  <a:srgbClr val="000000"/>
                </a:solidFill>
                <a:latin typeface="Arial (Body)"/>
                <a:cs typeface="Arial" panose="020B0604020202020204" pitchFamily="34" charset="0"/>
                <a:sym typeface="Arial" panose="020B0604020202020204" pitchFamily="34" charset="0"/>
              </a:rPr>
              <a:t> </a:t>
            </a:r>
            <a:r>
              <a:rPr lang="en-AU" altLang="en-US" sz="2000" dirty="0">
                <a:solidFill>
                  <a:srgbClr val="000000"/>
                </a:solidFill>
                <a:latin typeface="Arial (Body)"/>
                <a:cs typeface="Arial" panose="020B0604020202020204" pitchFamily="34" charset="0"/>
                <a:sym typeface="Arial" panose="020B0604020202020204" pitchFamily="34" charset="0"/>
              </a:rPr>
              <a:t>= 1.35 minutes</a:t>
            </a:r>
            <a:endParaRPr lang="en-US" altLang="en-US" sz="2000" dirty="0">
              <a:solidFill>
                <a:srgbClr val="FFCC00"/>
              </a:solidFill>
              <a:latin typeface="Arial" panose="020B0604020202020204" pitchFamily="34" charset="0"/>
              <a:cs typeface="Arial" panose="020B0604020202020204" pitchFamily="34" charset="0"/>
              <a:sym typeface="Arial" panose="020B0604020202020204" pitchFamily="34" charset="0"/>
            </a:endParaRPr>
          </a:p>
        </p:txBody>
      </p:sp>
      <p:pic>
        <p:nvPicPr>
          <p:cNvPr id="13312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43838" y="3309435"/>
            <a:ext cx="3681300" cy="282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78358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146" name="Object 4" descr="c sub p k = the minimum of x double bar minus lower specification, over 3 sigma, and upper specification minus x double bar, over 3 sigma. c sub p k = the minimum of 26.2 minus 20, over 3 times 1.53, and 30 minus 26.2, over 3 times 1.53. c sub p k = the minimum of 1.53 and 0.94. c sub p k = 0.94."/>
          <p:cNvGraphicFramePr>
            <a:graphicFrameLocks noChangeAspect="1"/>
          </p:cNvGraphicFramePr>
          <p:nvPr/>
        </p:nvGraphicFramePr>
        <p:xfrm>
          <a:off x="2005014" y="1746250"/>
          <a:ext cx="8180387" cy="3587750"/>
        </p:xfrm>
        <a:graphic>
          <a:graphicData uri="http://schemas.openxmlformats.org/presentationml/2006/ole">
            <mc:AlternateContent xmlns:mc="http://schemas.openxmlformats.org/markup-compatibility/2006">
              <mc:Choice xmlns:v="urn:schemas-microsoft-com:vml" Requires="v">
                <p:oleObj name="Equation" r:id="rId2" imgW="4572000" imgH="2006600" progId="Equation.DSMT4">
                  <p:embed/>
                </p:oleObj>
              </mc:Choice>
              <mc:Fallback>
                <p:oleObj name="Equation" r:id="rId2" imgW="4572000" imgH="2006600" progId="Equation.DSMT4">
                  <p:embed/>
                  <p:pic>
                    <p:nvPicPr>
                      <p:cNvPr id="134146" name="Object 4" descr="c sub p k = the minimum of x double bar minus lower specification, over 3 sigma, and upper specification minus x double bar, over 3 sigma. c sub p k = the minimum of 26.2 minus 20, over 3 times 1.53, and 30 minus 26.2, over 3 times 1.53. c sub p k = the minimum of 1.53 and 0.94. c sub p k = 0.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014" y="1746250"/>
                        <a:ext cx="8180387"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4147" name="Text Placeholder 2"/>
          <p:cNvSpPr>
            <a:spLocks noGrp="1"/>
          </p:cNvSpPr>
          <p:nvPr>
            <p:ph type="body" idx="1"/>
          </p:nvPr>
        </p:nvSpPr>
        <p:spPr>
          <a:xfrm>
            <a:off x="1981200" y="5619751"/>
            <a:ext cx="8229600" cy="506413"/>
          </a:xfrm>
        </p:spPr>
        <p:txBody>
          <a:bodyPr lIns="91425" tIns="91425" rIns="91425" bIns="91425" anchor="t" anchorCtr="0"/>
          <a:lstStyle/>
          <a:p>
            <a:pPr>
              <a:buSzPts val="2400"/>
              <a:buFont typeface="Wingdings" panose="05000000000000000000" pitchFamily="2" charset="2"/>
              <a:buNone/>
            </a:pPr>
            <a:r>
              <a:rPr lang="en-US" altLang="en-US" sz="2400" dirty="0">
                <a:solidFill>
                  <a:srgbClr val="000000"/>
                </a:solidFill>
                <a:latin typeface="Arial (Body)"/>
              </a:rPr>
              <a:t>Process does </a:t>
            </a:r>
            <a:r>
              <a:rPr lang="en-US" altLang="en-US" sz="2400">
                <a:solidFill>
                  <a:srgbClr val="000000"/>
                </a:solidFill>
                <a:latin typeface="Arial (Body)"/>
              </a:rPr>
              <a:t>not meet </a:t>
            </a:r>
            <a:r>
              <a:rPr lang="en-US" altLang="en-US" sz="2400" dirty="0">
                <a:solidFill>
                  <a:srgbClr val="000000"/>
                </a:solidFill>
                <a:latin typeface="Arial (Body)"/>
              </a:rPr>
              <a:t>4-sigma level of 1.33</a:t>
            </a:r>
          </a:p>
        </p:txBody>
      </p:sp>
      <p:sp>
        <p:nvSpPr>
          <p:cNvPr id="2" name="Rectangle 1"/>
          <p:cNvSpPr/>
          <p:nvPr/>
        </p:nvSpPr>
        <p:spPr bwMode="auto">
          <a:xfrm>
            <a:off x="4432300" y="3200400"/>
            <a:ext cx="1155700" cy="45720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defRPr/>
            </a:pPr>
            <a:r>
              <a:rPr lang="en-US" sz="2000" dirty="0">
                <a:solidFill>
                  <a:srgbClr val="000000"/>
                </a:solidFill>
                <a:latin typeface="Times New Roman" panose="02020603050405020304" pitchFamily="18" charset="0"/>
              </a:rPr>
              <a:t>3 (1.35)</a:t>
            </a:r>
          </a:p>
        </p:txBody>
      </p:sp>
      <p:sp>
        <p:nvSpPr>
          <p:cNvPr id="6" name="Rectangle 5"/>
          <p:cNvSpPr/>
          <p:nvPr/>
        </p:nvSpPr>
        <p:spPr bwMode="auto">
          <a:xfrm>
            <a:off x="5715000" y="3200400"/>
            <a:ext cx="1041400" cy="45720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defRPr/>
            </a:pPr>
            <a:r>
              <a:rPr lang="en-US" sz="2000" dirty="0">
                <a:solidFill>
                  <a:srgbClr val="000000"/>
                </a:solidFill>
                <a:latin typeface="Times New Roman" panose="02020603050405020304" pitchFamily="18" charset="0"/>
              </a:rPr>
              <a:t>3 (1.35)</a:t>
            </a:r>
          </a:p>
        </p:txBody>
      </p:sp>
      <p:sp>
        <p:nvSpPr>
          <p:cNvPr id="7" name="Title 2"/>
          <p:cNvSpPr>
            <a:spLocks noGrp="1"/>
          </p:cNvSpPr>
          <p:nvPr>
            <p:ph type="title"/>
          </p:nvPr>
        </p:nvSpPr>
        <p:spPr>
          <a:xfrm>
            <a:off x="609600" y="215372"/>
            <a:ext cx="10972800" cy="1097279"/>
          </a:xfrm>
        </p:spPr>
        <p:txBody>
          <a:bodyPr/>
          <a:lstStyle/>
          <a:p>
            <a:r>
              <a:rPr lang="en-US" dirty="0"/>
              <a:t>Example 5 – (Cont’d)</a:t>
            </a:r>
          </a:p>
        </p:txBody>
      </p:sp>
    </p:spTree>
    <p:extLst>
      <p:ext uri="{BB962C8B-B14F-4D97-AF65-F5344CB8AC3E}">
        <p14:creationId xmlns:p14="http://schemas.microsoft.com/office/powerpoint/2010/main" val="6744412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170" name="Object 4" descr="c sub p = the upper specification minus the lower specification, divided by 6 sigma. c sub p = 30 minus 20, divided by 6 times 1.35 = 1.23."/>
          <p:cNvGraphicFramePr>
            <a:graphicFrameLocks noChangeAspect="1"/>
          </p:cNvGraphicFramePr>
          <p:nvPr/>
        </p:nvGraphicFramePr>
        <p:xfrm>
          <a:off x="1981201" y="1800226"/>
          <a:ext cx="6272213" cy="2143125"/>
        </p:xfrm>
        <a:graphic>
          <a:graphicData uri="http://schemas.openxmlformats.org/presentationml/2006/ole">
            <mc:AlternateContent xmlns:mc="http://schemas.openxmlformats.org/markup-compatibility/2006">
              <mc:Choice xmlns:v="urn:schemas-microsoft-com:vml" Requires="v">
                <p:oleObj name="Equation" r:id="rId2" imgW="3124200" imgH="1066800" progId="Equation.DSMT4">
                  <p:embed/>
                </p:oleObj>
              </mc:Choice>
              <mc:Fallback>
                <p:oleObj name="Equation" r:id="rId2" imgW="3124200" imgH="1066800" progId="Equation.DSMT4">
                  <p:embed/>
                  <p:pic>
                    <p:nvPicPr>
                      <p:cNvPr id="135170" name="Object 4" descr="c sub p = the upper specification minus the lower specification, divided by 6 sigma. c sub p = 30 minus 20, divided by 6 times 1.35 = 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800226"/>
                        <a:ext cx="627221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5172" name="Text Placeholder 2"/>
          <p:cNvSpPr txBox="1">
            <a:spLocks/>
          </p:cNvSpPr>
          <p:nvPr/>
        </p:nvSpPr>
        <p:spPr bwMode="auto">
          <a:xfrm>
            <a:off x="1981200" y="4248150"/>
            <a:ext cx="822960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lvl1pPr marL="342900" indent="-342900">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buSzPts val="2400"/>
              <a:buFont typeface="Wingdings" panose="05000000000000000000" pitchFamily="2" charset="2"/>
              <a:buNone/>
            </a:pPr>
            <a:r>
              <a:rPr lang="en-US" altLang="en-US" sz="2400">
                <a:solidFill>
                  <a:srgbClr val="000000"/>
                </a:solidFill>
                <a:latin typeface="Arial (Body)"/>
              </a:rPr>
              <a:t>Process doesnot meet 4-sigma level of 1.33</a:t>
            </a:r>
          </a:p>
        </p:txBody>
      </p:sp>
      <p:sp>
        <p:nvSpPr>
          <p:cNvPr id="6" name="Title 2"/>
          <p:cNvSpPr>
            <a:spLocks noGrp="1"/>
          </p:cNvSpPr>
          <p:nvPr>
            <p:ph type="title"/>
          </p:nvPr>
        </p:nvSpPr>
        <p:spPr>
          <a:xfrm>
            <a:off x="609600" y="215372"/>
            <a:ext cx="10972800" cy="1097279"/>
          </a:xfrm>
        </p:spPr>
        <p:txBody>
          <a:bodyPr/>
          <a:lstStyle/>
          <a:p>
            <a:r>
              <a:rPr lang="en-US" dirty="0"/>
              <a:t>Example 5 – (Cont’d)</a:t>
            </a:r>
          </a:p>
        </p:txBody>
      </p:sp>
    </p:spTree>
    <p:extLst>
      <p:ext uri="{BB962C8B-B14F-4D97-AF65-F5344CB8AC3E}">
        <p14:creationId xmlns:p14="http://schemas.microsoft.com/office/powerpoint/2010/main" val="36092173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6194" name="Content Placeholder 2"/>
              <p:cNvSpPr>
                <a:spLocks noGrp="1"/>
              </p:cNvSpPr>
              <p:nvPr>
                <p:ph type="body" idx="1"/>
              </p:nvPr>
            </p:nvSpPr>
            <p:spPr>
              <a:xfrm>
                <a:off x="743416" y="1286607"/>
                <a:ext cx="8229600" cy="1816100"/>
              </a:xfrm>
            </p:spPr>
            <p:txBody>
              <a:bodyPr/>
              <a:lstStyle/>
              <a:p>
                <a:pPr>
                  <a:buSzPts val="2400"/>
                </a:pPr>
                <a14:m>
                  <m:oMath xmlns:m="http://schemas.openxmlformats.org/officeDocument/2006/math">
                    <m:r>
                      <a:rPr lang="en-AU" altLang="en-US" sz="2400" i="1" dirty="0" smtClean="0">
                        <a:solidFill>
                          <a:srgbClr val="FF0000"/>
                        </a:solidFill>
                        <a:latin typeface="Cambria Math" panose="02040503050406030204" pitchFamily="18" charset="0"/>
                        <a:cs typeface="Arial" panose="020B0604020202020204" pitchFamily="34" charset="0"/>
                        <a:sym typeface="Arial" panose="020B0604020202020204" pitchFamily="34" charset="0"/>
                      </a:rPr>
                      <m:t>𝑁𝑒𝑤</m:t>
                    </m:r>
                    <m:r>
                      <a:rPr lang="en-AU" altLang="en-US" sz="2400" i="1" dirty="0" smtClean="0">
                        <a:solidFill>
                          <a:srgbClr val="FF0000"/>
                        </a:solidFill>
                        <a:latin typeface="Cambria Math" panose="02040503050406030204" pitchFamily="18" charset="0"/>
                        <a:cs typeface="Arial" panose="020B0604020202020204" pitchFamily="34" charset="0"/>
                        <a:sym typeface="Arial" panose="020B0604020202020204" pitchFamily="34" charset="0"/>
                      </a:rPr>
                      <m:t> </m:t>
                    </m:r>
                    <m:r>
                      <a:rPr lang="en-AU" altLang="en-US" sz="2400" i="1" dirty="0" smtClean="0">
                        <a:solidFill>
                          <a:srgbClr val="FF0000"/>
                        </a:solidFill>
                        <a:latin typeface="Cambria Math" panose="02040503050406030204" pitchFamily="18" charset="0"/>
                        <a:cs typeface="Arial" panose="020B0604020202020204" pitchFamily="34" charset="0"/>
                        <a:sym typeface="Arial" panose="020B0604020202020204" pitchFamily="34" charset="0"/>
                      </a:rPr>
                      <m:t>𝐷𝑎𝑡𝑎</m:t>
                    </m:r>
                    <m:r>
                      <a:rPr lang="en-AU" altLang="en-US" sz="2400" i="1" dirty="0" smtClean="0">
                        <a:solidFill>
                          <a:srgbClr val="FF0000"/>
                        </a:solidFill>
                        <a:latin typeface="Cambria Math" panose="02040503050406030204" pitchFamily="18" charset="0"/>
                        <a:cs typeface="Arial" panose="020B0604020202020204" pitchFamily="34" charset="0"/>
                        <a:sym typeface="Arial" panose="020B0604020202020204" pitchFamily="34" charset="0"/>
                      </a:rPr>
                      <m:t> </m:t>
                    </m:r>
                    <m:r>
                      <a:rPr lang="en-AU" altLang="en-US" sz="2400" i="1" dirty="0" smtClean="0">
                        <a:solidFill>
                          <a:srgbClr val="FF0000"/>
                        </a:solidFill>
                        <a:latin typeface="Cambria Math" panose="02040503050406030204" pitchFamily="18" charset="0"/>
                        <a:cs typeface="Arial" panose="020B0604020202020204" pitchFamily="34" charset="0"/>
                        <a:sym typeface="Arial" panose="020B0604020202020204" pitchFamily="34" charset="0"/>
                      </a:rPr>
                      <m:t>𝑖𝑠</m:t>
                    </m:r>
                    <m:r>
                      <a:rPr lang="en-AU" altLang="en-US" sz="2400" i="1" dirty="0" smtClean="0">
                        <a:solidFill>
                          <a:srgbClr val="FF0000"/>
                        </a:solidFill>
                        <a:latin typeface="Cambria Math" panose="02040503050406030204" pitchFamily="18" charset="0"/>
                        <a:cs typeface="Arial" panose="020B0604020202020204" pitchFamily="34" charset="0"/>
                        <a:sym typeface="Arial" panose="020B0604020202020204" pitchFamily="34" charset="0"/>
                      </a:rPr>
                      <m:t> </m:t>
                    </m:r>
                    <m:r>
                      <a:rPr lang="en-AU" altLang="en-US" sz="2400" i="1" dirty="0" smtClean="0">
                        <a:solidFill>
                          <a:srgbClr val="FF0000"/>
                        </a:solidFill>
                        <a:latin typeface="Cambria Math" panose="02040503050406030204" pitchFamily="18" charset="0"/>
                        <a:cs typeface="Arial" panose="020B0604020202020204" pitchFamily="34" charset="0"/>
                        <a:sym typeface="Arial" panose="020B0604020202020204" pitchFamily="34" charset="0"/>
                      </a:rPr>
                      <m:t>𝑐𝑜𝑙𝑙𝑒𝑐𝑡𝑒𝑑</m:t>
                    </m:r>
                    <m:r>
                      <a:rPr lang="en-AU" altLang="en-US" sz="2400" i="1" dirty="0" smtClean="0">
                        <a:solidFill>
                          <a:srgbClr val="FF0000"/>
                        </a:solidFill>
                        <a:latin typeface="Cambria Math" panose="02040503050406030204" pitchFamily="18" charset="0"/>
                        <a:cs typeface="Arial" panose="020B0604020202020204" pitchFamily="34" charset="0"/>
                        <a:sym typeface="Arial" panose="020B0604020202020204" pitchFamily="34" charset="0"/>
                      </a:rPr>
                      <m:t>:</m:t>
                    </m:r>
                  </m:oMath>
                </a14:m>
                <a:endParaRPr lang="en-AU" altLang="en-US" sz="2400" dirty="0">
                  <a:solidFill>
                    <a:srgbClr val="FF0000"/>
                  </a:solidFill>
                  <a:latin typeface="Arial (Body)"/>
                  <a:cs typeface="Arial" panose="020B0604020202020204" pitchFamily="34" charset="0"/>
                  <a:sym typeface="Arial" panose="020B0604020202020204" pitchFamily="34" charset="0"/>
                </a:endParaRPr>
              </a:p>
              <a:p>
                <a:pPr marL="255588" indent="-255588">
                  <a:buSzPts val="2400"/>
                  <a:buFont typeface="Arial" panose="020B0604020202020204" pitchFamily="34" charset="0"/>
                  <a:buChar char="•"/>
                </a:pPr>
                <a:r>
                  <a:rPr lang="en-AU" altLang="en-US" sz="2000" dirty="0">
                    <a:solidFill>
                      <a:srgbClr val="000000"/>
                    </a:solidFill>
                    <a:latin typeface="Arial (Body)"/>
                    <a:cs typeface="Arial" panose="020B0604020202020204" pitchFamily="34" charset="0"/>
                    <a:sym typeface="Arial" panose="020B0604020202020204" pitchFamily="34" charset="0"/>
                  </a:rPr>
                  <a:t>Upper specification = 30 minutes</a:t>
                </a:r>
              </a:p>
              <a:p>
                <a:pPr marL="255588" indent="-255588">
                  <a:buSzPts val="2400"/>
                  <a:buFont typeface="Arial" panose="020B0604020202020204" pitchFamily="34" charset="0"/>
                  <a:buChar char="•"/>
                </a:pPr>
                <a:r>
                  <a:rPr lang="en-AU" altLang="en-US" sz="2000" dirty="0">
                    <a:solidFill>
                      <a:srgbClr val="000000"/>
                    </a:solidFill>
                    <a:latin typeface="Arial (Body)"/>
                    <a:cs typeface="Arial" panose="020B0604020202020204" pitchFamily="34" charset="0"/>
                    <a:sym typeface="Arial" panose="020B0604020202020204" pitchFamily="34" charset="0"/>
                  </a:rPr>
                  <a:t>Lower specification = 20 minutes</a:t>
                </a:r>
              </a:p>
              <a:p>
                <a:pPr marL="255588" indent="-255588">
                  <a:buSzPts val="2400"/>
                  <a:buFont typeface="Arial" panose="020B0604020202020204" pitchFamily="34" charset="0"/>
                  <a:buChar char="•"/>
                </a:pPr>
                <a:r>
                  <a:rPr lang="en-AU" altLang="en-US" sz="2000" dirty="0">
                    <a:solidFill>
                      <a:srgbClr val="000000"/>
                    </a:solidFill>
                    <a:latin typeface="Arial (Body)"/>
                    <a:cs typeface="Arial" panose="020B0604020202020204" pitchFamily="34" charset="0"/>
                    <a:sym typeface="Arial" panose="020B0604020202020204" pitchFamily="34" charset="0"/>
                  </a:rPr>
                  <a:t>Average service = 26.1 minutes</a:t>
                </a:r>
              </a:p>
              <a:p>
                <a:pPr marL="255588" indent="-255588">
                  <a:buSzPts val="2400"/>
                  <a:buFont typeface="Arial" panose="020B0604020202020204" pitchFamily="34" charset="0"/>
                  <a:buChar char="•"/>
                </a:pPr>
                <a:r>
                  <a:rPr lang="en-US" altLang="en-US" sz="2000" i="1" dirty="0">
                    <a:solidFill>
                      <a:srgbClr val="000000"/>
                    </a:solidFill>
                    <a:latin typeface="Arial (Body)"/>
                    <a:cs typeface="Arial" panose="020B0604020202020204" pitchFamily="34" charset="0"/>
                    <a:sym typeface="Symbol" panose="05050102010706020507" pitchFamily="18" charset="2"/>
                  </a:rPr>
                  <a:t> </a:t>
                </a:r>
                <a:endParaRPr lang="en-AU" altLang="en-US" sz="2000" dirty="0">
                  <a:solidFill>
                    <a:srgbClr val="000000"/>
                  </a:solidFill>
                  <a:latin typeface="Arial (Body)"/>
                  <a:cs typeface="Arial" panose="020B0604020202020204" pitchFamily="34" charset="0"/>
                  <a:sym typeface="Arial" panose="020B0604020202020204" pitchFamily="34" charset="0"/>
                </a:endParaRPr>
              </a:p>
            </p:txBody>
          </p:sp>
        </mc:Choice>
        <mc:Fallback xmlns="">
          <p:sp>
            <p:nvSpPr>
              <p:cNvPr id="136194" name="Content Placeholder 2"/>
              <p:cNvSpPr>
                <a:spLocks noGrp="1" noRot="1" noChangeAspect="1" noMove="1" noResize="1" noEditPoints="1" noAdjustHandles="1" noChangeArrowheads="1" noChangeShapeType="1" noTextEdit="1"/>
              </p:cNvSpPr>
              <p:nvPr>
                <p:ph type="body" idx="1"/>
              </p:nvPr>
            </p:nvSpPr>
            <p:spPr>
              <a:xfrm>
                <a:off x="743416" y="1286607"/>
                <a:ext cx="8229600" cy="1816100"/>
              </a:xfrm>
              <a:blipFill>
                <a:blip r:embed="rId3"/>
                <a:stretch>
                  <a:fillRect l="-1037" b="-44631"/>
                </a:stretch>
              </a:blipFill>
            </p:spPr>
            <p:txBody>
              <a:bodyPr/>
              <a:lstStyle/>
              <a:p>
                <a:r>
                  <a:rPr lang="en-US">
                    <a:noFill/>
                  </a:rPr>
                  <a:t> </a:t>
                </a:r>
              </a:p>
            </p:txBody>
          </p:sp>
        </mc:Fallback>
      </mc:AlternateContent>
      <p:graphicFrame>
        <p:nvGraphicFramePr>
          <p:cNvPr id="136195" name="Object 8" descr="c sub p = upper minus lower, divided by 6 sigma"/>
          <p:cNvGraphicFramePr>
            <a:graphicFrameLocks noChangeAspect="1"/>
          </p:cNvGraphicFramePr>
          <p:nvPr>
            <p:extLst>
              <p:ext uri="{D42A27DB-BD31-4B8C-83A1-F6EECF244321}">
                <p14:modId xmlns:p14="http://schemas.microsoft.com/office/powerpoint/2010/main" val="4258980782"/>
              </p:ext>
            </p:extLst>
          </p:nvPr>
        </p:nvGraphicFramePr>
        <p:xfrm>
          <a:off x="1064092" y="3390315"/>
          <a:ext cx="2138363" cy="307975"/>
        </p:xfrm>
        <a:graphic>
          <a:graphicData uri="http://schemas.openxmlformats.org/presentationml/2006/ole">
            <mc:AlternateContent xmlns:mc="http://schemas.openxmlformats.org/markup-compatibility/2006">
              <mc:Choice xmlns:v="urn:schemas-microsoft-com:vml" Requires="v">
                <p:oleObj name="Equation" r:id="rId4" imgW="1244060" imgH="177723" progId="Equation.DSMT4">
                  <p:embed/>
                </p:oleObj>
              </mc:Choice>
              <mc:Fallback>
                <p:oleObj name="Equation" r:id="rId4" imgW="1244060" imgH="177723" progId="Equation.DSMT4">
                  <p:embed/>
                  <p:pic>
                    <p:nvPicPr>
                      <p:cNvPr id="136195" name="Object 8" descr="c sub p = upper minus lower, divided by 6 sigm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092" y="3390315"/>
                        <a:ext cx="21383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6196" name="Object 6" descr="c sub p = upper minus lower, divided by 6 sigma"/>
          <p:cNvGraphicFramePr>
            <a:graphicFrameLocks noChangeAspect="1"/>
          </p:cNvGraphicFramePr>
          <p:nvPr>
            <p:extLst>
              <p:ext uri="{D42A27DB-BD31-4B8C-83A1-F6EECF244321}">
                <p14:modId xmlns:p14="http://schemas.microsoft.com/office/powerpoint/2010/main" val="752655010"/>
              </p:ext>
            </p:extLst>
          </p:nvPr>
        </p:nvGraphicFramePr>
        <p:xfrm>
          <a:off x="1029166" y="3872992"/>
          <a:ext cx="2311400" cy="663575"/>
        </p:xfrm>
        <a:graphic>
          <a:graphicData uri="http://schemas.openxmlformats.org/presentationml/2006/ole">
            <mc:AlternateContent xmlns:mc="http://schemas.openxmlformats.org/markup-compatibility/2006">
              <mc:Choice xmlns:v="urn:schemas-microsoft-com:vml" Requires="v">
                <p:oleObj name="Equation" r:id="rId6" imgW="1371600" imgH="393700" progId="Equation.DSMT4">
                  <p:embed/>
                </p:oleObj>
              </mc:Choice>
              <mc:Fallback>
                <p:oleObj name="Equation" r:id="rId6" imgW="1371600" imgH="393700" progId="Equation.DSMT4">
                  <p:embed/>
                  <p:pic>
                    <p:nvPicPr>
                      <p:cNvPr id="136196" name="Object 6" descr="c sub p = upper minus lower, divided by 6 sigm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9166" y="3872992"/>
                        <a:ext cx="23114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6197" name="Object 6" descr="c sub p = 30 minus 20, divided by 6 times 1.20 = 1.39"/>
          <p:cNvGraphicFramePr>
            <a:graphicFrameLocks noChangeAspect="1"/>
          </p:cNvGraphicFramePr>
          <p:nvPr>
            <p:extLst>
              <p:ext uri="{D42A27DB-BD31-4B8C-83A1-F6EECF244321}">
                <p14:modId xmlns:p14="http://schemas.microsoft.com/office/powerpoint/2010/main" val="197054184"/>
              </p:ext>
            </p:extLst>
          </p:nvPr>
        </p:nvGraphicFramePr>
        <p:xfrm>
          <a:off x="1064092" y="4591782"/>
          <a:ext cx="2181225" cy="698500"/>
        </p:xfrm>
        <a:graphic>
          <a:graphicData uri="http://schemas.openxmlformats.org/presentationml/2006/ole">
            <mc:AlternateContent xmlns:mc="http://schemas.openxmlformats.org/markup-compatibility/2006">
              <mc:Choice xmlns:v="urn:schemas-microsoft-com:vml" Requires="v">
                <p:oleObj name="Equation" r:id="rId8" imgW="1308100" imgH="419100" progId="Equation.DSMT4">
                  <p:embed/>
                </p:oleObj>
              </mc:Choice>
              <mc:Fallback>
                <p:oleObj name="Equation" r:id="rId8" imgW="1308100" imgH="419100" progId="Equation.DSMT4">
                  <p:embed/>
                  <p:pic>
                    <p:nvPicPr>
                      <p:cNvPr id="136197" name="Object 6" descr="c sub p = 30 minus 20, divided by 6 times 1.20 = 1.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4092" y="4591782"/>
                        <a:ext cx="21812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6198" name="Text Placeholder 4"/>
          <p:cNvSpPr>
            <a:spLocks noGrp="1"/>
          </p:cNvSpPr>
          <p:nvPr>
            <p:ph type="body" idx="2"/>
          </p:nvPr>
        </p:nvSpPr>
        <p:spPr>
          <a:xfrm>
            <a:off x="743416" y="5382358"/>
            <a:ext cx="8229600" cy="390525"/>
          </a:xfrm>
        </p:spPr>
        <p:txBody>
          <a:bodyPr/>
          <a:lstStyle/>
          <a:p>
            <a:pPr marL="0" indent="0">
              <a:buSzTx/>
              <a:buNone/>
            </a:pPr>
            <a:r>
              <a:rPr lang="en-US" altLang="en-US" sz="2000">
                <a:solidFill>
                  <a:srgbClr val="000000"/>
                </a:solidFill>
                <a:latin typeface="Arial (Body)"/>
                <a:cs typeface="Arial" panose="020B0604020202020204" pitchFamily="34" charset="0"/>
                <a:sym typeface="Arial" panose="020B0604020202020204" pitchFamily="34" charset="0"/>
              </a:rPr>
              <a:t>Process meets 4-sigma level of 1.33 for variability</a:t>
            </a:r>
          </a:p>
        </p:txBody>
      </p:sp>
      <p:sp>
        <p:nvSpPr>
          <p:cNvPr id="9" name="Title 2"/>
          <p:cNvSpPr>
            <a:spLocks noGrp="1"/>
          </p:cNvSpPr>
          <p:nvPr>
            <p:ph type="title"/>
          </p:nvPr>
        </p:nvSpPr>
        <p:spPr>
          <a:xfrm>
            <a:off x="609600" y="215372"/>
            <a:ext cx="10972800" cy="1097279"/>
          </a:xfrm>
        </p:spPr>
        <p:txBody>
          <a:bodyPr/>
          <a:lstStyle/>
          <a:p>
            <a:r>
              <a:rPr lang="en-US" dirty="0"/>
              <a:t>Example 5 – (Cont’d)</a:t>
            </a:r>
          </a:p>
        </p:txBody>
      </p:sp>
    </p:spTree>
    <p:extLst>
      <p:ext uri="{BB962C8B-B14F-4D97-AF65-F5344CB8AC3E}">
        <p14:creationId xmlns:p14="http://schemas.microsoft.com/office/powerpoint/2010/main" val="13663488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218" name="Object 4" descr="c sub p k = the minimum of x double bar minus lower specification, over 3 sigma, and upper specification minus x double bar, over 3 sigma. c sub p k = the minimum of 26.1 minus 20, over 3 times 1.20 and 30 minus 26.1, over 3 times 1.20. c sub p k = 1.08."/>
          <p:cNvGraphicFramePr>
            <a:graphicFrameLocks noChangeAspect="1"/>
          </p:cNvGraphicFramePr>
          <p:nvPr/>
        </p:nvGraphicFramePr>
        <p:xfrm>
          <a:off x="2068514" y="1782764"/>
          <a:ext cx="7858125" cy="2293937"/>
        </p:xfrm>
        <a:graphic>
          <a:graphicData uri="http://schemas.openxmlformats.org/presentationml/2006/ole">
            <mc:AlternateContent xmlns:mc="http://schemas.openxmlformats.org/markup-compatibility/2006">
              <mc:Choice xmlns:v="urn:schemas-microsoft-com:vml" Requires="v">
                <p:oleObj name="Equation" r:id="rId2" imgW="4394200" imgH="1282700" progId="Equation.DSMT4">
                  <p:embed/>
                </p:oleObj>
              </mc:Choice>
              <mc:Fallback>
                <p:oleObj name="Equation" r:id="rId2" imgW="4394200" imgH="1282700" progId="Equation.DSMT4">
                  <p:embed/>
                  <p:pic>
                    <p:nvPicPr>
                      <p:cNvPr id="137218" name="Object 4" descr="c sub p k = the minimum of x double bar minus lower specification, over 3 sigma, and upper specification minus x double bar, over 3 sigma. c sub p k = the minimum of 26.1 minus 20, over 3 times 1.20 and 30 minus 26.1, over 3 times 1.20. c sub p k = 1.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4" y="1782764"/>
                        <a:ext cx="7858125"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7219" name="Text Placeholder 2"/>
          <p:cNvSpPr>
            <a:spLocks noGrp="1"/>
          </p:cNvSpPr>
          <p:nvPr>
            <p:ph type="body" idx="1"/>
          </p:nvPr>
        </p:nvSpPr>
        <p:spPr>
          <a:xfrm>
            <a:off x="1981200" y="4248150"/>
            <a:ext cx="8229600" cy="515938"/>
          </a:xfrm>
        </p:spPr>
        <p:txBody>
          <a:bodyPr lIns="91425" tIns="91425" rIns="91425" bIns="91425" anchor="t" anchorCtr="0"/>
          <a:lstStyle/>
          <a:p>
            <a:pPr>
              <a:buSzPts val="2400"/>
              <a:buFont typeface="Wingdings" panose="05000000000000000000" pitchFamily="2" charset="2"/>
              <a:buNone/>
            </a:pPr>
            <a:r>
              <a:rPr lang="en-US" altLang="en-US" sz="2400">
                <a:solidFill>
                  <a:srgbClr val="000000"/>
                </a:solidFill>
                <a:latin typeface="Arial (Body)"/>
              </a:rPr>
              <a:t>Process does not meets 4-sigma level of 1.33</a:t>
            </a:r>
          </a:p>
        </p:txBody>
      </p:sp>
      <p:sp>
        <p:nvSpPr>
          <p:cNvPr id="5" name="Title 2"/>
          <p:cNvSpPr>
            <a:spLocks noGrp="1"/>
          </p:cNvSpPr>
          <p:nvPr>
            <p:ph type="title"/>
          </p:nvPr>
        </p:nvSpPr>
        <p:spPr>
          <a:xfrm>
            <a:off x="609600" y="226523"/>
            <a:ext cx="10972800" cy="1097279"/>
          </a:xfrm>
        </p:spPr>
        <p:txBody>
          <a:bodyPr/>
          <a:lstStyle/>
          <a:p>
            <a:r>
              <a:rPr lang="en-US" dirty="0"/>
              <a:t>Example 5 – (Cont’d)</a:t>
            </a:r>
          </a:p>
        </p:txBody>
      </p:sp>
    </p:spTree>
    <p:extLst>
      <p:ext uri="{BB962C8B-B14F-4D97-AF65-F5344CB8AC3E}">
        <p14:creationId xmlns:p14="http://schemas.microsoft.com/office/powerpoint/2010/main" val="257316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a:t>Costs of Quality</a:t>
            </a:r>
          </a:p>
        </p:txBody>
      </p:sp>
      <p:grpSp>
        <p:nvGrpSpPr>
          <p:cNvPr id="23555" name="Group 3"/>
          <p:cNvGrpSpPr>
            <a:grpSpLocks/>
          </p:cNvGrpSpPr>
          <p:nvPr/>
        </p:nvGrpSpPr>
        <p:grpSpPr bwMode="auto">
          <a:xfrm>
            <a:off x="2100973" y="1662900"/>
            <a:ext cx="8725912" cy="4854574"/>
            <a:chOff x="864" y="1310"/>
            <a:chExt cx="3987" cy="2338"/>
          </a:xfrm>
        </p:grpSpPr>
        <p:sp>
          <p:nvSpPr>
            <p:cNvPr id="23557" name="Oval 4"/>
            <p:cNvSpPr>
              <a:spLocks noChangeArrowheads="1"/>
            </p:cNvSpPr>
            <p:nvPr/>
          </p:nvSpPr>
          <p:spPr bwMode="gray">
            <a:xfrm>
              <a:off x="1347" y="2813"/>
              <a:ext cx="3504" cy="835"/>
            </a:xfrm>
            <a:prstGeom prst="ellipse">
              <a:avLst/>
            </a:prstGeom>
            <a:gradFill rotWithShape="1">
              <a:gsLst>
                <a:gs pos="0">
                  <a:srgbClr val="969696"/>
                </a:gs>
                <a:gs pos="100000">
                  <a:srgbClr val="C6D5EC"/>
                </a:gs>
              </a:gsLst>
              <a:lin ang="2700000" scaled="1"/>
            </a:gradFill>
            <a:ln>
              <a:noFill/>
            </a:ln>
            <a:effectLst/>
            <a:extLst>
              <a:ext uri="{91240B29-F687-4F45-9708-019B960494DF}">
                <a14:hiddenLine xmlns:a14="http://schemas.microsoft.com/office/drawing/2010/main" w="3175">
                  <a:solidFill>
                    <a:schemeClr val="tx1"/>
                  </a:solidFill>
                  <a:round/>
                  <a:headEnd/>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lIns="92075" tIns="46038" rIns="92075" bIns="46038" anchor="ct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endParaRPr lang="en-US" altLang="en-US" sz="1800" b="0">
                <a:solidFill>
                  <a:schemeClr val="tx1"/>
                </a:solidFill>
                <a:latin typeface="Times New Roman" panose="02020603050405020304" pitchFamily="18" charset="0"/>
              </a:endParaRPr>
            </a:p>
          </p:txBody>
        </p:sp>
        <p:sp>
          <p:nvSpPr>
            <p:cNvPr id="23558" name="Oval 5"/>
            <p:cNvSpPr>
              <a:spLocks noChangeArrowheads="1"/>
            </p:cNvSpPr>
            <p:nvPr/>
          </p:nvSpPr>
          <p:spPr bwMode="gray">
            <a:xfrm rot="-998297">
              <a:off x="890" y="1482"/>
              <a:ext cx="3630" cy="1900"/>
            </a:xfrm>
            <a:prstGeom prst="ellipse">
              <a:avLst/>
            </a:prstGeom>
            <a:gradFill rotWithShape="0">
              <a:gsLst>
                <a:gs pos="0">
                  <a:srgbClr val="808080"/>
                </a:gs>
                <a:gs pos="50000">
                  <a:srgbClr val="AEAEAE"/>
                </a:gs>
                <a:gs pos="100000">
                  <a:srgbClr val="808080"/>
                </a:gs>
              </a:gsLst>
              <a:lin ang="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r">
                <a:spcBef>
                  <a:spcPct val="0"/>
                </a:spcBef>
                <a:buClrTx/>
                <a:buFontTx/>
                <a:buNone/>
              </a:pPr>
              <a:endParaRPr lang="en-US" altLang="en-US" sz="1800" b="0">
                <a:solidFill>
                  <a:schemeClr val="tx1"/>
                </a:solidFill>
                <a:latin typeface="Times New Roman" panose="02020603050405020304" pitchFamily="18" charset="0"/>
              </a:endParaRPr>
            </a:p>
          </p:txBody>
        </p:sp>
        <p:sp>
          <p:nvSpPr>
            <p:cNvPr id="8" name="Arc 6"/>
            <p:cNvSpPr>
              <a:spLocks/>
            </p:cNvSpPr>
            <p:nvPr/>
          </p:nvSpPr>
          <p:spPr bwMode="gray">
            <a:xfrm rot="20601703">
              <a:off x="2599" y="1310"/>
              <a:ext cx="1795" cy="1239"/>
            </a:xfrm>
            <a:custGeom>
              <a:avLst/>
              <a:gdLst>
                <a:gd name="G0" fmla="+- 0 0 0"/>
                <a:gd name="G1" fmla="+- 17105 0 0"/>
                <a:gd name="G2" fmla="+- 21600 0 0"/>
                <a:gd name="T0" fmla="*/ 13190 w 21600"/>
                <a:gd name="T1" fmla="*/ 0 h 29046"/>
                <a:gd name="T2" fmla="*/ 17999 w 21600"/>
                <a:gd name="T3" fmla="*/ 29046 h 29046"/>
                <a:gd name="T4" fmla="*/ 0 w 21600"/>
                <a:gd name="T5" fmla="*/ 17105 h 29046"/>
              </a:gdLst>
              <a:ahLst/>
              <a:cxnLst>
                <a:cxn ang="0">
                  <a:pos x="T0" y="T1"/>
                </a:cxn>
                <a:cxn ang="0">
                  <a:pos x="T2" y="T3"/>
                </a:cxn>
                <a:cxn ang="0">
                  <a:pos x="T4" y="T5"/>
                </a:cxn>
              </a:cxnLst>
              <a:rect l="0" t="0" r="r" b="b"/>
              <a:pathLst>
                <a:path w="21600" h="29046" fill="none" extrusionOk="0">
                  <a:moveTo>
                    <a:pt x="13190" y="-1"/>
                  </a:moveTo>
                  <a:cubicBezTo>
                    <a:pt x="18493" y="4089"/>
                    <a:pt x="21600" y="10407"/>
                    <a:pt x="21600" y="17105"/>
                  </a:cubicBezTo>
                  <a:cubicBezTo>
                    <a:pt x="21600" y="21352"/>
                    <a:pt x="20347" y="25506"/>
                    <a:pt x="17999" y="29046"/>
                  </a:cubicBezTo>
                </a:path>
                <a:path w="21600" h="29046" stroke="0" extrusionOk="0">
                  <a:moveTo>
                    <a:pt x="13190" y="-1"/>
                  </a:moveTo>
                  <a:cubicBezTo>
                    <a:pt x="18493" y="4089"/>
                    <a:pt x="21600" y="10407"/>
                    <a:pt x="21600" y="17105"/>
                  </a:cubicBezTo>
                  <a:cubicBezTo>
                    <a:pt x="21600" y="21352"/>
                    <a:pt x="20347" y="25506"/>
                    <a:pt x="17999" y="29046"/>
                  </a:cubicBezTo>
                  <a:lnTo>
                    <a:pt x="0" y="17105"/>
                  </a:lnTo>
                  <a:close/>
                </a:path>
              </a:pathLst>
            </a:custGeom>
            <a:gradFill rotWithShape="1">
              <a:gsLst>
                <a:gs pos="0">
                  <a:schemeClr val="hlink"/>
                </a:gs>
                <a:gs pos="100000">
                  <a:schemeClr val="hlink">
                    <a:gamma/>
                    <a:tint val="63529"/>
                    <a:invGamma/>
                  </a:schemeClr>
                </a:gs>
              </a:gsLst>
              <a:lin ang="54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defRPr/>
              </a:pPr>
              <a:endParaRPr lang="en-US"/>
            </a:p>
          </p:txBody>
        </p:sp>
        <p:sp>
          <p:nvSpPr>
            <p:cNvPr id="9" name="Arc 7"/>
            <p:cNvSpPr>
              <a:spLocks/>
            </p:cNvSpPr>
            <p:nvPr/>
          </p:nvSpPr>
          <p:spPr bwMode="gray">
            <a:xfrm rot="20601703" flipH="1">
              <a:off x="1080" y="2491"/>
              <a:ext cx="2067" cy="930"/>
            </a:xfrm>
            <a:custGeom>
              <a:avLst/>
              <a:gdLst>
                <a:gd name="G0" fmla="+- 3659 0 0"/>
                <a:gd name="G1" fmla="+- 0 0 0"/>
                <a:gd name="G2" fmla="+- 21600 0 0"/>
                <a:gd name="T0" fmla="*/ 25114 w 25114"/>
                <a:gd name="T1" fmla="*/ 2497 h 21600"/>
                <a:gd name="T2" fmla="*/ 0 w 25114"/>
                <a:gd name="T3" fmla="*/ 21288 h 21600"/>
                <a:gd name="T4" fmla="*/ 3659 w 25114"/>
                <a:gd name="T5" fmla="*/ 0 h 21600"/>
              </a:gdLst>
              <a:ahLst/>
              <a:cxnLst>
                <a:cxn ang="0">
                  <a:pos x="T0" y="T1"/>
                </a:cxn>
                <a:cxn ang="0">
                  <a:pos x="T2" y="T3"/>
                </a:cxn>
                <a:cxn ang="0">
                  <a:pos x="T4" y="T5"/>
                </a:cxn>
              </a:cxnLst>
              <a:rect l="0" t="0" r="r" b="b"/>
              <a:pathLst>
                <a:path w="25114" h="21600" fill="none" extrusionOk="0">
                  <a:moveTo>
                    <a:pt x="25114" y="2497"/>
                  </a:moveTo>
                  <a:cubicBezTo>
                    <a:pt x="23846" y="13386"/>
                    <a:pt x="14622" y="21599"/>
                    <a:pt x="3659" y="21599"/>
                  </a:cubicBezTo>
                  <a:cubicBezTo>
                    <a:pt x="2432" y="21599"/>
                    <a:pt x="1208" y="21495"/>
                    <a:pt x="0" y="21287"/>
                  </a:cubicBezTo>
                </a:path>
                <a:path w="25114" h="21600" stroke="0" extrusionOk="0">
                  <a:moveTo>
                    <a:pt x="25114" y="2497"/>
                  </a:moveTo>
                  <a:cubicBezTo>
                    <a:pt x="23846" y="13386"/>
                    <a:pt x="14622" y="21599"/>
                    <a:pt x="3659" y="21599"/>
                  </a:cubicBezTo>
                  <a:cubicBezTo>
                    <a:pt x="2432" y="21599"/>
                    <a:pt x="1208" y="21495"/>
                    <a:pt x="0" y="21287"/>
                  </a:cubicBezTo>
                  <a:lnTo>
                    <a:pt x="3659" y="0"/>
                  </a:lnTo>
                  <a:close/>
                </a:path>
              </a:pathLst>
            </a:custGeom>
            <a:gradFill rotWithShape="1">
              <a:gsLst>
                <a:gs pos="0">
                  <a:schemeClr val="accent1">
                    <a:gamma/>
                    <a:shade val="69804"/>
                    <a:invGamma/>
                  </a:schemeClr>
                </a:gs>
                <a:gs pos="100000">
                  <a:schemeClr val="accent1"/>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defRPr/>
              </a:pPr>
              <a:endParaRPr lang="en-US"/>
            </a:p>
          </p:txBody>
        </p:sp>
        <p:sp>
          <p:nvSpPr>
            <p:cNvPr id="23561" name="Arc 8"/>
            <p:cNvSpPr>
              <a:spLocks/>
            </p:cNvSpPr>
            <p:nvPr/>
          </p:nvSpPr>
          <p:spPr bwMode="gray">
            <a:xfrm rot="-998297">
              <a:off x="1715" y="1339"/>
              <a:ext cx="2034" cy="893"/>
            </a:xfrm>
            <a:custGeom>
              <a:avLst/>
              <a:gdLst>
                <a:gd name="T0" fmla="*/ 0 w 24549"/>
                <a:gd name="T1" fmla="*/ 0 h 21600"/>
                <a:gd name="T2" fmla="*/ 0 w 24549"/>
                <a:gd name="T3" fmla="*/ 0 h 21600"/>
                <a:gd name="T4" fmla="*/ 0 w 24549"/>
                <a:gd name="T5" fmla="*/ 0 h 21600"/>
                <a:gd name="T6" fmla="*/ 0 60000 65536"/>
                <a:gd name="T7" fmla="*/ 0 60000 65536"/>
                <a:gd name="T8" fmla="*/ 0 60000 65536"/>
              </a:gdLst>
              <a:ahLst/>
              <a:cxnLst>
                <a:cxn ang="T6">
                  <a:pos x="T0" y="T1"/>
                </a:cxn>
                <a:cxn ang="T7">
                  <a:pos x="T2" y="T3"/>
                </a:cxn>
                <a:cxn ang="T8">
                  <a:pos x="T4" y="T5"/>
                </a:cxn>
              </a:cxnLst>
              <a:rect l="0" t="0" r="r" b="b"/>
              <a:pathLst>
                <a:path w="24549" h="21600" fill="none" extrusionOk="0">
                  <a:moveTo>
                    <a:pt x="0" y="2373"/>
                  </a:moveTo>
                  <a:cubicBezTo>
                    <a:pt x="3046" y="813"/>
                    <a:pt x="6420" y="0"/>
                    <a:pt x="9843" y="0"/>
                  </a:cubicBezTo>
                  <a:cubicBezTo>
                    <a:pt x="15299" y="0"/>
                    <a:pt x="20553" y="2064"/>
                    <a:pt x="24549" y="5779"/>
                  </a:cubicBezTo>
                </a:path>
                <a:path w="24549" h="21600" stroke="0" extrusionOk="0">
                  <a:moveTo>
                    <a:pt x="0" y="2373"/>
                  </a:moveTo>
                  <a:cubicBezTo>
                    <a:pt x="3046" y="813"/>
                    <a:pt x="6420" y="0"/>
                    <a:pt x="9843" y="0"/>
                  </a:cubicBezTo>
                  <a:cubicBezTo>
                    <a:pt x="15299" y="0"/>
                    <a:pt x="20553" y="2064"/>
                    <a:pt x="24549" y="5779"/>
                  </a:cubicBezTo>
                  <a:lnTo>
                    <a:pt x="9843" y="21600"/>
                  </a:lnTo>
                  <a:lnTo>
                    <a:pt x="0" y="2373"/>
                  </a:lnTo>
                  <a:close/>
                </a:path>
              </a:pathLst>
            </a:custGeom>
            <a:gradFill rotWithShape="1">
              <a:gsLst>
                <a:gs pos="0">
                  <a:srgbClr val="A5C866"/>
                </a:gs>
                <a:gs pos="100000">
                  <a:srgbClr val="87A454"/>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rc 9"/>
            <p:cNvSpPr>
              <a:spLocks/>
            </p:cNvSpPr>
            <p:nvPr/>
          </p:nvSpPr>
          <p:spPr bwMode="gray">
            <a:xfrm rot="20601703" flipH="1">
              <a:off x="864" y="1713"/>
              <a:ext cx="1796" cy="1302"/>
            </a:xfrm>
            <a:custGeom>
              <a:avLst/>
              <a:gdLst>
                <a:gd name="G0" fmla="+- 0 0 0"/>
                <a:gd name="G1" fmla="+- 19945 0 0"/>
                <a:gd name="G2" fmla="+- 21600 0 0"/>
                <a:gd name="T0" fmla="*/ 8292 w 21600"/>
                <a:gd name="T1" fmla="*/ 0 h 30468"/>
                <a:gd name="T2" fmla="*/ 18863 w 21600"/>
                <a:gd name="T3" fmla="*/ 30468 h 30468"/>
                <a:gd name="T4" fmla="*/ 0 w 21600"/>
                <a:gd name="T5" fmla="*/ 19945 h 30468"/>
              </a:gdLst>
              <a:ahLst/>
              <a:cxnLst>
                <a:cxn ang="0">
                  <a:pos x="T0" y="T1"/>
                </a:cxn>
                <a:cxn ang="0">
                  <a:pos x="T2" y="T3"/>
                </a:cxn>
                <a:cxn ang="0">
                  <a:pos x="T4" y="T5"/>
                </a:cxn>
              </a:cxnLst>
              <a:rect l="0" t="0" r="r" b="b"/>
              <a:pathLst>
                <a:path w="21600" h="30468" fill="none" extrusionOk="0">
                  <a:moveTo>
                    <a:pt x="8291" y="0"/>
                  </a:moveTo>
                  <a:cubicBezTo>
                    <a:pt x="16349" y="3349"/>
                    <a:pt x="21600" y="11218"/>
                    <a:pt x="21600" y="19945"/>
                  </a:cubicBezTo>
                  <a:cubicBezTo>
                    <a:pt x="21600" y="23628"/>
                    <a:pt x="20657" y="27251"/>
                    <a:pt x="18863" y="30468"/>
                  </a:cubicBezTo>
                </a:path>
                <a:path w="21600" h="30468" stroke="0" extrusionOk="0">
                  <a:moveTo>
                    <a:pt x="8291" y="0"/>
                  </a:moveTo>
                  <a:cubicBezTo>
                    <a:pt x="16349" y="3349"/>
                    <a:pt x="21600" y="11218"/>
                    <a:pt x="21600" y="19945"/>
                  </a:cubicBezTo>
                  <a:cubicBezTo>
                    <a:pt x="21600" y="23628"/>
                    <a:pt x="20657" y="27251"/>
                    <a:pt x="18863" y="30468"/>
                  </a:cubicBezTo>
                  <a:lnTo>
                    <a:pt x="0" y="19945"/>
                  </a:lnTo>
                  <a:close/>
                </a:path>
              </a:pathLst>
            </a:custGeom>
            <a:gradFill rotWithShape="1">
              <a:gsLst>
                <a:gs pos="0">
                  <a:schemeClr val="accent2"/>
                </a:gs>
                <a:gs pos="100000">
                  <a:schemeClr val="accent2">
                    <a:gamma/>
                    <a:shade val="46275"/>
                    <a:invGamma/>
                  </a:schemeClr>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defRPr/>
              </a:pPr>
              <a:endParaRPr lang="en-US"/>
            </a:p>
          </p:txBody>
        </p:sp>
        <p:sp>
          <p:nvSpPr>
            <p:cNvPr id="12" name="Freeform 10"/>
            <p:cNvSpPr>
              <a:spLocks/>
            </p:cNvSpPr>
            <p:nvPr/>
          </p:nvSpPr>
          <p:spPr bwMode="gray">
            <a:xfrm>
              <a:off x="3423" y="2315"/>
              <a:ext cx="1105" cy="194"/>
            </a:xfrm>
            <a:custGeom>
              <a:avLst/>
              <a:gdLst>
                <a:gd name="T0" fmla="*/ 9 w 1105"/>
                <a:gd name="T1" fmla="*/ 888 h 1120"/>
                <a:gd name="T2" fmla="*/ 1105 w 1105"/>
                <a:gd name="T3" fmla="*/ 0 h 1120"/>
                <a:gd name="T4" fmla="*/ 1081 w 1105"/>
                <a:gd name="T5" fmla="*/ 256 h 1120"/>
                <a:gd name="T6" fmla="*/ 705 w 1105"/>
                <a:gd name="T7" fmla="*/ 704 h 1120"/>
                <a:gd name="T8" fmla="*/ 17 w 1105"/>
                <a:gd name="T9" fmla="*/ 1120 h 1120"/>
                <a:gd name="T10" fmla="*/ 9 w 1105"/>
                <a:gd name="T11" fmla="*/ 888 h 1120"/>
              </a:gdLst>
              <a:ahLst/>
              <a:cxnLst>
                <a:cxn ang="0">
                  <a:pos x="T0" y="T1"/>
                </a:cxn>
                <a:cxn ang="0">
                  <a:pos x="T2" y="T3"/>
                </a:cxn>
                <a:cxn ang="0">
                  <a:pos x="T4" y="T5"/>
                </a:cxn>
                <a:cxn ang="0">
                  <a:pos x="T6" y="T7"/>
                </a:cxn>
                <a:cxn ang="0">
                  <a:pos x="T8" y="T9"/>
                </a:cxn>
                <a:cxn ang="0">
                  <a:pos x="T10" y="T11"/>
                </a:cxn>
              </a:cxnLst>
              <a:rect l="0" t="0" r="r" b="b"/>
              <a:pathLst>
                <a:path w="1105" h="1120">
                  <a:moveTo>
                    <a:pt x="9" y="888"/>
                  </a:moveTo>
                  <a:lnTo>
                    <a:pt x="1105" y="0"/>
                  </a:lnTo>
                  <a:lnTo>
                    <a:pt x="1081" y="256"/>
                  </a:lnTo>
                  <a:cubicBezTo>
                    <a:pt x="1014" y="373"/>
                    <a:pt x="882" y="560"/>
                    <a:pt x="705" y="704"/>
                  </a:cubicBezTo>
                  <a:cubicBezTo>
                    <a:pt x="528" y="848"/>
                    <a:pt x="133" y="1089"/>
                    <a:pt x="17" y="1120"/>
                  </a:cubicBezTo>
                  <a:cubicBezTo>
                    <a:pt x="0" y="1038"/>
                    <a:pt x="9" y="888"/>
                    <a:pt x="9" y="888"/>
                  </a:cubicBezTo>
                  <a:close/>
                </a:path>
              </a:pathLst>
            </a:custGeom>
            <a:gradFill rotWithShape="0">
              <a:gsLst>
                <a:gs pos="0">
                  <a:schemeClr val="folHlink"/>
                </a:gs>
                <a:gs pos="100000">
                  <a:schemeClr val="folHlink">
                    <a:gamma/>
                    <a:shade val="72549"/>
                    <a:invGamma/>
                  </a:schemeClr>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defRPr/>
              </a:pPr>
              <a:endParaRPr lang="en-US"/>
            </a:p>
          </p:txBody>
        </p:sp>
        <p:sp>
          <p:nvSpPr>
            <p:cNvPr id="13" name="Arc 11"/>
            <p:cNvSpPr>
              <a:spLocks/>
            </p:cNvSpPr>
            <p:nvPr/>
          </p:nvSpPr>
          <p:spPr bwMode="gray">
            <a:xfrm rot="-1060795">
              <a:off x="2840" y="1897"/>
              <a:ext cx="1719" cy="1171"/>
            </a:xfrm>
            <a:custGeom>
              <a:avLst/>
              <a:gdLst>
                <a:gd name="G0" fmla="+- 0 0 0"/>
                <a:gd name="G1" fmla="+- 0 0 0"/>
                <a:gd name="G2" fmla="+- 21600 0 0"/>
                <a:gd name="T0" fmla="*/ 18016 w 18016"/>
                <a:gd name="T1" fmla="*/ 11915 h 21282"/>
                <a:gd name="T2" fmla="*/ 3695 w 18016"/>
                <a:gd name="T3" fmla="*/ 21282 h 21282"/>
                <a:gd name="T4" fmla="*/ 0 w 18016"/>
                <a:gd name="T5" fmla="*/ 0 h 21282"/>
              </a:gdLst>
              <a:ahLst/>
              <a:cxnLst>
                <a:cxn ang="0">
                  <a:pos x="T0" y="T1"/>
                </a:cxn>
                <a:cxn ang="0">
                  <a:pos x="T2" y="T3"/>
                </a:cxn>
                <a:cxn ang="0">
                  <a:pos x="T4" y="T5"/>
                </a:cxn>
              </a:cxnLst>
              <a:rect l="0" t="0" r="r" b="b"/>
              <a:pathLst>
                <a:path w="18016" h="21282" fill="none" extrusionOk="0">
                  <a:moveTo>
                    <a:pt x="18016" y="11915"/>
                  </a:moveTo>
                  <a:cubicBezTo>
                    <a:pt x="14735" y="16875"/>
                    <a:pt x="9554" y="20264"/>
                    <a:pt x="3694" y="21281"/>
                  </a:cubicBezTo>
                </a:path>
                <a:path w="18016" h="21282" stroke="0" extrusionOk="0">
                  <a:moveTo>
                    <a:pt x="18016" y="11915"/>
                  </a:moveTo>
                  <a:cubicBezTo>
                    <a:pt x="14735" y="16875"/>
                    <a:pt x="9554" y="20264"/>
                    <a:pt x="3694" y="21281"/>
                  </a:cubicBezTo>
                  <a:lnTo>
                    <a:pt x="0" y="0"/>
                  </a:lnTo>
                  <a:close/>
                </a:path>
              </a:pathLst>
            </a:custGeom>
            <a:gradFill rotWithShape="1">
              <a:gsLst>
                <a:gs pos="0">
                  <a:schemeClr val="folHlink">
                    <a:gamma/>
                    <a:shade val="46275"/>
                    <a:invGamma/>
                  </a:schemeClr>
                </a:gs>
                <a:gs pos="100000">
                  <a:schemeClr val="folHlink"/>
                </a:gs>
              </a:gsLst>
              <a:lin ang="270000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defRPr/>
              </a:pPr>
              <a:endParaRPr lang="en-US"/>
            </a:p>
          </p:txBody>
        </p:sp>
        <p:sp>
          <p:nvSpPr>
            <p:cNvPr id="14" name="Freeform 12"/>
            <p:cNvSpPr>
              <a:spLocks/>
            </p:cNvSpPr>
            <p:nvPr/>
          </p:nvSpPr>
          <p:spPr bwMode="gray">
            <a:xfrm>
              <a:off x="2819" y="2496"/>
              <a:ext cx="648" cy="194"/>
            </a:xfrm>
            <a:custGeom>
              <a:avLst/>
              <a:gdLst>
                <a:gd name="T0" fmla="*/ 648 w 648"/>
                <a:gd name="T1" fmla="*/ 632 h 928"/>
                <a:gd name="T2" fmla="*/ 648 w 648"/>
                <a:gd name="T3" fmla="*/ 928 h 928"/>
                <a:gd name="T4" fmla="*/ 0 w 648"/>
                <a:gd name="T5" fmla="*/ 64 h 928"/>
                <a:gd name="T6" fmla="*/ 96 w 648"/>
                <a:gd name="T7" fmla="*/ 0 h 928"/>
                <a:gd name="T8" fmla="*/ 648 w 648"/>
                <a:gd name="T9" fmla="*/ 632 h 928"/>
              </a:gdLst>
              <a:ahLst/>
              <a:cxnLst>
                <a:cxn ang="0">
                  <a:pos x="T0" y="T1"/>
                </a:cxn>
                <a:cxn ang="0">
                  <a:pos x="T2" y="T3"/>
                </a:cxn>
                <a:cxn ang="0">
                  <a:pos x="T4" y="T5"/>
                </a:cxn>
                <a:cxn ang="0">
                  <a:pos x="T6" y="T7"/>
                </a:cxn>
                <a:cxn ang="0">
                  <a:pos x="T8" y="T9"/>
                </a:cxn>
              </a:cxnLst>
              <a:rect l="0" t="0" r="r" b="b"/>
              <a:pathLst>
                <a:path w="648" h="928">
                  <a:moveTo>
                    <a:pt x="648" y="632"/>
                  </a:moveTo>
                  <a:lnTo>
                    <a:pt x="648" y="928"/>
                  </a:lnTo>
                  <a:lnTo>
                    <a:pt x="0" y="64"/>
                  </a:lnTo>
                  <a:lnTo>
                    <a:pt x="96" y="0"/>
                  </a:lnTo>
                  <a:lnTo>
                    <a:pt x="648" y="632"/>
                  </a:lnTo>
                  <a:close/>
                </a:path>
              </a:pathLst>
            </a:custGeom>
            <a:gradFill rotWithShape="1">
              <a:gsLst>
                <a:gs pos="0">
                  <a:schemeClr val="folHlink"/>
                </a:gs>
                <a:gs pos="100000">
                  <a:schemeClr val="folHlink">
                    <a:gamma/>
                    <a:shade val="66667"/>
                    <a:invGamma/>
                  </a:schemeClr>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defRPr/>
              </a:pPr>
              <a:endParaRPr lang="en-US"/>
            </a:p>
          </p:txBody>
        </p:sp>
        <p:sp>
          <p:nvSpPr>
            <p:cNvPr id="23566" name="Oval 13"/>
            <p:cNvSpPr>
              <a:spLocks noChangeArrowheads="1"/>
            </p:cNvSpPr>
            <p:nvPr/>
          </p:nvSpPr>
          <p:spPr bwMode="gray">
            <a:xfrm rot="-998297">
              <a:off x="1846" y="1830"/>
              <a:ext cx="1698" cy="844"/>
            </a:xfrm>
            <a:prstGeom prst="ellipse">
              <a:avLst/>
            </a:prstGeom>
            <a:gradFill rotWithShape="0">
              <a:gsLst>
                <a:gs pos="0">
                  <a:srgbClr val="000000"/>
                </a:gs>
                <a:gs pos="50000">
                  <a:srgbClr val="C1C1C1"/>
                </a:gs>
                <a:gs pos="100000">
                  <a:srgbClr val="000000"/>
                </a:gs>
              </a:gsLst>
              <a:lin ang="0" scaled="1"/>
            </a:gra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r">
                <a:spcBef>
                  <a:spcPct val="0"/>
                </a:spcBef>
                <a:buClrTx/>
                <a:buFontTx/>
                <a:buNone/>
              </a:pPr>
              <a:endParaRPr lang="en-US" altLang="en-US" sz="1800" b="0">
                <a:solidFill>
                  <a:schemeClr val="tx1"/>
                </a:solidFill>
                <a:latin typeface="Times New Roman" panose="02020603050405020304" pitchFamily="18" charset="0"/>
              </a:endParaRPr>
            </a:p>
          </p:txBody>
        </p:sp>
        <p:sp>
          <p:nvSpPr>
            <p:cNvPr id="23567" name="Text Box 14"/>
            <p:cNvSpPr txBox="1">
              <a:spLocks noChangeArrowheads="1"/>
            </p:cNvSpPr>
            <p:nvPr/>
          </p:nvSpPr>
          <p:spPr bwMode="gray">
            <a:xfrm>
              <a:off x="3264" y="2448"/>
              <a:ext cx="930"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r>
                <a:rPr lang="en-US" altLang="en-US" sz="1800" dirty="0">
                  <a:solidFill>
                    <a:schemeClr val="bg1"/>
                  </a:solidFill>
                </a:rPr>
                <a:t>Ethical Failure</a:t>
              </a:r>
            </a:p>
            <a:p>
              <a:pPr algn="ctr">
                <a:spcBef>
                  <a:spcPct val="0"/>
                </a:spcBef>
                <a:buClrTx/>
                <a:buFontTx/>
                <a:buNone/>
              </a:pPr>
              <a:r>
                <a:rPr lang="en-US" altLang="en-US" sz="1800" dirty="0">
                  <a:solidFill>
                    <a:schemeClr val="bg1"/>
                  </a:solidFill>
                </a:rPr>
                <a:t>Costs</a:t>
              </a:r>
            </a:p>
          </p:txBody>
        </p:sp>
        <p:sp>
          <p:nvSpPr>
            <p:cNvPr id="23568" name="Text Box 15"/>
            <p:cNvSpPr txBox="1">
              <a:spLocks noChangeArrowheads="1"/>
            </p:cNvSpPr>
            <p:nvPr/>
          </p:nvSpPr>
          <p:spPr bwMode="gray">
            <a:xfrm>
              <a:off x="2350" y="1421"/>
              <a:ext cx="759"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r>
                <a:rPr lang="en-US" altLang="en-US" sz="1800" dirty="0">
                  <a:solidFill>
                    <a:schemeClr val="bg1"/>
                  </a:solidFill>
                </a:rPr>
                <a:t>Preventive </a:t>
              </a:r>
            </a:p>
            <a:p>
              <a:pPr algn="ctr">
                <a:spcBef>
                  <a:spcPct val="0"/>
                </a:spcBef>
                <a:buClrTx/>
                <a:buFontTx/>
                <a:buNone/>
              </a:pPr>
              <a:r>
                <a:rPr lang="en-US" altLang="en-US" sz="1800" dirty="0">
                  <a:solidFill>
                    <a:schemeClr val="bg1"/>
                  </a:solidFill>
                </a:rPr>
                <a:t>Costs</a:t>
              </a:r>
            </a:p>
          </p:txBody>
        </p:sp>
        <p:sp>
          <p:nvSpPr>
            <p:cNvPr id="23569" name="Text Box 16"/>
            <p:cNvSpPr txBox="1">
              <a:spLocks noChangeArrowheads="1"/>
            </p:cNvSpPr>
            <p:nvPr/>
          </p:nvSpPr>
          <p:spPr bwMode="gray">
            <a:xfrm>
              <a:off x="3586" y="1664"/>
              <a:ext cx="678"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r>
                <a:rPr lang="en-US" altLang="en-US" sz="1800" dirty="0">
                  <a:solidFill>
                    <a:schemeClr val="bg1"/>
                  </a:solidFill>
                </a:rPr>
                <a:t>Appraisal </a:t>
              </a:r>
            </a:p>
            <a:p>
              <a:pPr algn="ctr">
                <a:spcBef>
                  <a:spcPct val="0"/>
                </a:spcBef>
                <a:buClrTx/>
                <a:buFontTx/>
                <a:buNone/>
              </a:pPr>
              <a:r>
                <a:rPr lang="en-US" altLang="en-US" sz="1800" dirty="0">
                  <a:solidFill>
                    <a:schemeClr val="bg1"/>
                  </a:solidFill>
                </a:rPr>
                <a:t>Costs</a:t>
              </a:r>
            </a:p>
          </p:txBody>
        </p:sp>
        <p:sp>
          <p:nvSpPr>
            <p:cNvPr id="23570" name="Text Box 17"/>
            <p:cNvSpPr txBox="1">
              <a:spLocks noChangeArrowheads="1"/>
            </p:cNvSpPr>
            <p:nvPr/>
          </p:nvSpPr>
          <p:spPr bwMode="gray">
            <a:xfrm>
              <a:off x="1184" y="2156"/>
              <a:ext cx="607" cy="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r>
                <a:rPr lang="en-US" altLang="en-US" sz="1800" dirty="0">
                  <a:solidFill>
                    <a:schemeClr val="bg1"/>
                  </a:solidFill>
                </a:rPr>
                <a:t>Internal </a:t>
              </a:r>
            </a:p>
            <a:p>
              <a:pPr algn="ctr">
                <a:spcBef>
                  <a:spcPct val="0"/>
                </a:spcBef>
                <a:buClrTx/>
                <a:buFontTx/>
                <a:buNone/>
              </a:pPr>
              <a:r>
                <a:rPr lang="en-US" altLang="en-US" sz="1800" dirty="0">
                  <a:solidFill>
                    <a:schemeClr val="bg1"/>
                  </a:solidFill>
                </a:rPr>
                <a:t>Failure</a:t>
              </a:r>
            </a:p>
            <a:p>
              <a:pPr algn="ctr">
                <a:spcBef>
                  <a:spcPct val="0"/>
                </a:spcBef>
                <a:buClrTx/>
                <a:buFontTx/>
                <a:buNone/>
              </a:pPr>
              <a:r>
                <a:rPr lang="en-US" altLang="en-US" sz="1800" dirty="0">
                  <a:solidFill>
                    <a:schemeClr val="bg1"/>
                  </a:solidFill>
                </a:rPr>
                <a:t>Costs</a:t>
              </a:r>
            </a:p>
          </p:txBody>
        </p:sp>
        <p:sp>
          <p:nvSpPr>
            <p:cNvPr id="23571" name="Text Box 18"/>
            <p:cNvSpPr txBox="1">
              <a:spLocks noChangeArrowheads="1"/>
            </p:cNvSpPr>
            <p:nvPr/>
          </p:nvSpPr>
          <p:spPr bwMode="gray">
            <a:xfrm>
              <a:off x="1721" y="2882"/>
              <a:ext cx="1025" cy="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r>
                <a:rPr lang="en-US" altLang="en-US" sz="1800" dirty="0">
                  <a:solidFill>
                    <a:schemeClr val="bg1"/>
                  </a:solidFill>
                </a:rPr>
                <a:t>External Failure</a:t>
              </a:r>
            </a:p>
            <a:p>
              <a:pPr algn="ctr">
                <a:spcBef>
                  <a:spcPct val="0"/>
                </a:spcBef>
                <a:buClrTx/>
                <a:buFontTx/>
                <a:buNone/>
              </a:pPr>
              <a:r>
                <a:rPr lang="en-US" altLang="en-US" sz="1800" dirty="0">
                  <a:solidFill>
                    <a:schemeClr val="bg1"/>
                  </a:solidFill>
                </a:rPr>
                <a:t>Costs</a:t>
              </a:r>
            </a:p>
          </p:txBody>
        </p:sp>
        <p:sp>
          <p:nvSpPr>
            <p:cNvPr id="21" name="Freeform 19"/>
            <p:cNvSpPr>
              <a:spLocks/>
            </p:cNvSpPr>
            <p:nvPr/>
          </p:nvSpPr>
          <p:spPr bwMode="gray">
            <a:xfrm>
              <a:off x="2768" y="2632"/>
              <a:ext cx="544" cy="680"/>
            </a:xfrm>
            <a:custGeom>
              <a:avLst/>
              <a:gdLst>
                <a:gd name="T0" fmla="*/ 0 w 544"/>
                <a:gd name="T1" fmla="*/ 16 h 680"/>
                <a:gd name="T2" fmla="*/ 256 w 544"/>
                <a:gd name="T3" fmla="*/ 528 h 680"/>
                <a:gd name="T4" fmla="*/ 264 w 544"/>
                <a:gd name="T5" fmla="*/ 680 h 680"/>
                <a:gd name="T6" fmla="*/ 448 w 544"/>
                <a:gd name="T7" fmla="*/ 624 h 680"/>
                <a:gd name="T8" fmla="*/ 544 w 544"/>
                <a:gd name="T9" fmla="*/ 576 h 680"/>
                <a:gd name="T10" fmla="*/ 112 w 544"/>
                <a:gd name="T11" fmla="*/ 0 h 680"/>
                <a:gd name="T12" fmla="*/ 0 w 544"/>
                <a:gd name="T13" fmla="*/ 16 h 680"/>
              </a:gdLst>
              <a:ahLst/>
              <a:cxnLst>
                <a:cxn ang="0">
                  <a:pos x="T0" y="T1"/>
                </a:cxn>
                <a:cxn ang="0">
                  <a:pos x="T2" y="T3"/>
                </a:cxn>
                <a:cxn ang="0">
                  <a:pos x="T4" y="T5"/>
                </a:cxn>
                <a:cxn ang="0">
                  <a:pos x="T6" y="T7"/>
                </a:cxn>
                <a:cxn ang="0">
                  <a:pos x="T8" y="T9"/>
                </a:cxn>
                <a:cxn ang="0">
                  <a:pos x="T10" y="T11"/>
                </a:cxn>
                <a:cxn ang="0">
                  <a:pos x="T12" y="T13"/>
                </a:cxn>
              </a:cxnLst>
              <a:rect l="0" t="0" r="r" b="b"/>
              <a:pathLst>
                <a:path w="544" h="680">
                  <a:moveTo>
                    <a:pt x="0" y="16"/>
                  </a:moveTo>
                  <a:lnTo>
                    <a:pt x="256" y="528"/>
                  </a:lnTo>
                  <a:lnTo>
                    <a:pt x="264" y="680"/>
                  </a:lnTo>
                  <a:lnTo>
                    <a:pt x="448" y="624"/>
                  </a:lnTo>
                  <a:lnTo>
                    <a:pt x="544" y="576"/>
                  </a:lnTo>
                  <a:lnTo>
                    <a:pt x="112" y="0"/>
                  </a:lnTo>
                  <a:lnTo>
                    <a:pt x="0" y="16"/>
                  </a:lnTo>
                  <a:close/>
                </a:path>
              </a:pathLst>
            </a:custGeom>
            <a:gradFill rotWithShape="1">
              <a:gsLst>
                <a:gs pos="0">
                  <a:schemeClr val="hlink">
                    <a:alpha val="14000"/>
                  </a:schemeClr>
                </a:gs>
                <a:gs pos="100000">
                  <a:schemeClr val="hlink">
                    <a:gamma/>
                    <a:tint val="66667"/>
                    <a:invGamma/>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r">
                <a:defRPr/>
              </a:pPr>
              <a:endParaRPr lang="en-US"/>
            </a:p>
          </p:txBody>
        </p:sp>
        <p:sp>
          <p:nvSpPr>
            <p:cNvPr id="23573" name="Oval 20"/>
            <p:cNvSpPr>
              <a:spLocks noChangeArrowheads="1"/>
            </p:cNvSpPr>
            <p:nvPr/>
          </p:nvSpPr>
          <p:spPr bwMode="gray">
            <a:xfrm rot="-998297">
              <a:off x="1910" y="1989"/>
              <a:ext cx="1629" cy="687"/>
            </a:xfrm>
            <a:prstGeom prst="ellipse">
              <a:avLst/>
            </a:prstGeom>
            <a:solidFill>
              <a:srgbClr val="FFFFFF"/>
            </a:solidFill>
            <a:ln>
              <a:noFill/>
            </a:ln>
            <a:effectLst/>
            <a:extLst>
              <a:ext uri="{91240B29-F687-4F45-9708-019B960494DF}">
                <a14:hiddenLine xmlns:a14="http://schemas.microsoft.com/office/drawing/2010/main" w="127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r">
                <a:spcBef>
                  <a:spcPct val="0"/>
                </a:spcBef>
                <a:buClrTx/>
                <a:buFontTx/>
                <a:buNone/>
              </a:pPr>
              <a:endParaRPr lang="en-US" altLang="en-US" sz="1800" b="0">
                <a:solidFill>
                  <a:schemeClr val="tx1"/>
                </a:solidFill>
                <a:latin typeface="Times New Roman" panose="02020603050405020304" pitchFamily="18" charset="0"/>
              </a:endParaRPr>
            </a:p>
          </p:txBody>
        </p:sp>
      </p:grpSp>
      <p:sp>
        <p:nvSpPr>
          <p:cNvPr id="23556" name="Content Placeholder 2"/>
          <p:cNvSpPr>
            <a:spLocks noGrp="1"/>
          </p:cNvSpPr>
          <p:nvPr>
            <p:ph idx="1"/>
          </p:nvPr>
        </p:nvSpPr>
        <p:spPr>
          <a:xfrm>
            <a:off x="5692775" y="3111501"/>
            <a:ext cx="4287838" cy="722313"/>
          </a:xfrm>
        </p:spPr>
        <p:txBody>
          <a:bodyPr/>
          <a:lstStyle/>
          <a:p>
            <a:pPr marL="0" indent="0">
              <a:buNone/>
            </a:pPr>
            <a:r>
              <a:rPr lang="en-US" altLang="en-US" sz="6600">
                <a:solidFill>
                  <a:srgbClr val="FF6600"/>
                </a:solidFill>
              </a:rPr>
              <a:t>5</a:t>
            </a:r>
          </a:p>
        </p:txBody>
      </p:sp>
    </p:spTree>
    <p:extLst>
      <p:ext uri="{BB962C8B-B14F-4D97-AF65-F5344CB8AC3E}">
        <p14:creationId xmlns:p14="http://schemas.microsoft.com/office/powerpoint/2010/main" val="11234166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ltLang="en-US"/>
              <a:t>Exercise – Individual – Q4</a:t>
            </a:r>
          </a:p>
        </p:txBody>
      </p:sp>
      <p:pic>
        <p:nvPicPr>
          <p:cNvPr id="138243"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139" y="1312651"/>
            <a:ext cx="5749925" cy="5076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21114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p:cNvSpPr>
            <a:spLocks noGrp="1"/>
          </p:cNvSpPr>
          <p:nvPr>
            <p:ph type="title"/>
          </p:nvPr>
        </p:nvSpPr>
        <p:spPr/>
        <p:txBody>
          <a:bodyPr lIns="91425" tIns="91425" rIns="91425" bIns="91425" anchor="b" anchorCtr="0"/>
          <a:lstStyle/>
          <a:p>
            <a:r>
              <a:rPr lang="en-US" altLang="en-US" dirty="0"/>
              <a:t>Inter</a:t>
            </a:r>
            <a:r>
              <a:rPr lang="en-US" altLang="en-US" sz="3600" dirty="0"/>
              <a:t>national Quality Documentation Standards</a:t>
            </a:r>
          </a:p>
        </p:txBody>
      </p:sp>
      <mc:AlternateContent xmlns:mc="http://schemas.openxmlformats.org/markup-compatibility/2006" xmlns:a14="http://schemas.microsoft.com/office/drawing/2010/main">
        <mc:Choice Requires="a14">
          <p:sp>
            <p:nvSpPr>
              <p:cNvPr id="140291" name="Text Placeholder 2"/>
              <p:cNvSpPr>
                <a:spLocks noGrp="1"/>
              </p:cNvSpPr>
              <p:nvPr>
                <p:ph type="body" idx="1"/>
              </p:nvPr>
            </p:nvSpPr>
            <p:spPr/>
            <p:txBody>
              <a:bodyPr lIns="91425" tIns="91425" rIns="91425" bIns="91425" anchor="t" anchorCtr="0"/>
              <a:lstStyle/>
              <a:p>
                <a:pPr marL="0" indent="0" algn="just">
                  <a:buSzPts val="2400"/>
                  <a:buNone/>
                </a:pPr>
                <a14:m>
                  <m:oMathPara xmlns:m="http://schemas.openxmlformats.org/officeDocument/2006/math">
                    <m:oMathParaPr>
                      <m:jc m:val="left"/>
                    </m:oMathParaPr>
                    <m:oMath xmlns:m="http://schemas.openxmlformats.org/officeDocument/2006/math">
                      <m:r>
                        <a:rPr lang="en-US" altLang="en-US" sz="3600" b="1" i="0" dirty="0" smtClean="0">
                          <a:latin typeface="Cambria Math" panose="02040503050406030204" pitchFamily="18" charset="0"/>
                        </a:rPr>
                        <m:t>𝐈</m:t>
                      </m:r>
                      <m:r>
                        <a:rPr lang="en-US" altLang="en-US" sz="3600" b="1" i="0" dirty="0" smtClean="0">
                          <a:latin typeface="Cambria Math" panose="02040503050406030204" pitchFamily="18" charset="0"/>
                        </a:rPr>
                        <m:t> </m:t>
                      </m:r>
                      <m:r>
                        <a:rPr lang="en-US" altLang="en-US" sz="3600" b="1" i="0" dirty="0" smtClean="0">
                          <a:latin typeface="Cambria Math" panose="02040503050406030204" pitchFamily="18" charset="0"/>
                        </a:rPr>
                        <m:t>𝐒</m:t>
                      </m:r>
                      <m:r>
                        <a:rPr lang="en-US" altLang="en-US" sz="3600" b="1" i="0" dirty="0" smtClean="0">
                          <a:latin typeface="Cambria Math" panose="02040503050406030204" pitchFamily="18" charset="0"/>
                        </a:rPr>
                        <m:t> </m:t>
                      </m:r>
                      <m:r>
                        <a:rPr lang="en-US" altLang="en-US" sz="3600" b="1" i="0" dirty="0" smtClean="0">
                          <a:latin typeface="Cambria Math" panose="02040503050406030204" pitchFamily="18" charset="0"/>
                        </a:rPr>
                        <m:t>𝐎</m:t>
                      </m:r>
                      <m:r>
                        <a:rPr lang="en-US" altLang="en-US" sz="3600" b="1" i="0" dirty="0" smtClean="0">
                          <a:latin typeface="Cambria Math" panose="02040503050406030204" pitchFamily="18" charset="0"/>
                        </a:rPr>
                        <m:t> </m:t>
                      </m:r>
                      <m:r>
                        <a:rPr lang="en-US" altLang="en-US" sz="3600" b="1" i="0" dirty="0" smtClean="0">
                          <a:latin typeface="Cambria Math" panose="02040503050406030204" pitchFamily="18" charset="0"/>
                        </a:rPr>
                        <m:t>𝟗𝟎𝟎𝟏</m:t>
                      </m:r>
                      <m:r>
                        <a:rPr lang="en-US" altLang="en-US" sz="3600" b="1" i="0" dirty="0" smtClean="0">
                          <a:latin typeface="Cambria Math" panose="02040503050406030204" pitchFamily="18" charset="0"/>
                        </a:rPr>
                        <m:t>:</m:t>
                      </m:r>
                      <m:r>
                        <a:rPr lang="en-US" altLang="en-US" sz="3600" b="1" i="0" dirty="0" smtClean="0">
                          <a:latin typeface="Cambria Math" panose="02040503050406030204" pitchFamily="18" charset="0"/>
                        </a:rPr>
                        <m:t>𝟐𝟎𝟎𝟖</m:t>
                      </m:r>
                    </m:oMath>
                  </m:oMathPara>
                </a14:m>
                <a:endParaRPr lang="en-US" altLang="en-US" sz="3600" b="1" dirty="0"/>
              </a:p>
              <a:p>
                <a:pPr marL="741363" lvl="1" indent="-284163" algn="just">
                  <a:buSzPts val="2400"/>
                </a:pPr>
                <a:r>
                  <a:rPr lang="en-US" altLang="en-US" sz="2400" dirty="0">
                    <a:solidFill>
                      <a:srgbClr val="000000"/>
                    </a:solidFill>
                    <a:latin typeface="Arial (Body)"/>
                  </a:rPr>
                  <a:t>The latest update of the I</a:t>
                </a:r>
                <a:r>
                  <a:rPr lang="en-US" altLang="en-US" sz="400" dirty="0">
                    <a:solidFill>
                      <a:srgbClr val="000000"/>
                    </a:solidFill>
                    <a:latin typeface="Arial (Body)"/>
                  </a:rPr>
                  <a:t>  </a:t>
                </a:r>
                <a:r>
                  <a:rPr lang="en-US" altLang="en-US" sz="2400" dirty="0">
                    <a:solidFill>
                      <a:srgbClr val="000000"/>
                    </a:solidFill>
                    <a:latin typeface="Arial (Body)"/>
                  </a:rPr>
                  <a:t>S</a:t>
                </a:r>
                <a:r>
                  <a:rPr lang="en-US" altLang="en-US" sz="400" dirty="0">
                    <a:solidFill>
                      <a:srgbClr val="000000"/>
                    </a:solidFill>
                    <a:latin typeface="Arial (Body)"/>
                  </a:rPr>
                  <a:t> </a:t>
                </a:r>
                <a:r>
                  <a:rPr lang="en-US" altLang="en-US" sz="2400" dirty="0">
                    <a:solidFill>
                      <a:srgbClr val="000000"/>
                    </a:solidFill>
                    <a:latin typeface="Arial (Body)"/>
                  </a:rPr>
                  <a:t>O 9000 standards governing documentation of a quality program</a:t>
                </a:r>
              </a:p>
              <a:p>
                <a:pPr marL="741363" lvl="1" indent="-284163" algn="just">
                  <a:buSzPts val="2400"/>
                </a:pPr>
                <a:r>
                  <a:rPr lang="en-US" altLang="en-US" sz="2400" dirty="0">
                    <a:solidFill>
                      <a:srgbClr val="000000"/>
                    </a:solidFill>
                    <a:latin typeface="Arial (Body)"/>
                  </a:rPr>
                  <a:t>Addresses quality management by specifying what the firm does to fulfill the </a:t>
                </a:r>
                <a:r>
                  <a:rPr lang="en-US" altLang="en-US" sz="2400" dirty="0">
                    <a:solidFill>
                      <a:srgbClr val="FF6600"/>
                    </a:solidFill>
                    <a:latin typeface="Arial (Body)"/>
                  </a:rPr>
                  <a:t>customer’s quality requirements </a:t>
                </a:r>
                <a:r>
                  <a:rPr lang="en-US" altLang="en-US" sz="2400" dirty="0">
                    <a:solidFill>
                      <a:srgbClr val="000000"/>
                    </a:solidFill>
                    <a:latin typeface="Arial (Body)"/>
                  </a:rPr>
                  <a:t>and applicable </a:t>
                </a:r>
                <a:r>
                  <a:rPr lang="en-US" altLang="en-US" sz="2400" dirty="0">
                    <a:solidFill>
                      <a:srgbClr val="FF6600"/>
                    </a:solidFill>
                    <a:latin typeface="Arial (Body)"/>
                  </a:rPr>
                  <a:t>regulatory requirements</a:t>
                </a:r>
                <a:r>
                  <a:rPr lang="en-US" altLang="en-US" sz="2400" dirty="0">
                    <a:solidFill>
                      <a:srgbClr val="000000"/>
                    </a:solidFill>
                    <a:latin typeface="Arial (Body)"/>
                  </a:rPr>
                  <a:t>, while aiming to enhance customer satisfaction and achieve continual improvement of its performance in pursuit of these objectives.</a:t>
                </a:r>
              </a:p>
            </p:txBody>
          </p:sp>
        </mc:Choice>
        <mc:Fallback xmlns="">
          <p:sp>
            <p:nvSpPr>
              <p:cNvPr id="140291" name="Text Placeholder 2"/>
              <p:cNvSpPr>
                <a:spLocks noGrp="1" noRot="1" noChangeAspect="1" noMove="1" noResize="1" noEditPoints="1" noAdjustHandles="1" noChangeArrowheads="1" noChangeShapeType="1" noTextEdit="1"/>
              </p:cNvSpPr>
              <p:nvPr>
                <p:ph type="body" idx="1"/>
              </p:nvPr>
            </p:nvSpPr>
            <p:spPr>
              <a:blipFill>
                <a:blip r:embed="rId3"/>
                <a:stretch>
                  <a:fillRect r="-833"/>
                </a:stretch>
              </a:blipFill>
            </p:spPr>
            <p:txBody>
              <a:bodyPr/>
              <a:lstStyle/>
              <a:p>
                <a:r>
                  <a:rPr lang="en-US">
                    <a:noFill/>
                  </a:rPr>
                  <a:t> </a:t>
                </a:r>
              </a:p>
            </p:txBody>
          </p:sp>
        </mc:Fallback>
      </mc:AlternateContent>
      <p:pic>
        <p:nvPicPr>
          <p:cNvPr id="140292" name="Picture 5" descr="Image result for iso 9001:200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28991" y="111512"/>
            <a:ext cx="3086394" cy="2057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8171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p:cNvSpPr>
            <a:spLocks noGrp="1"/>
          </p:cNvSpPr>
          <p:nvPr>
            <p:ph type="title"/>
          </p:nvPr>
        </p:nvSpPr>
        <p:spPr/>
        <p:txBody>
          <a:bodyPr lIns="91425" tIns="91425" rIns="91425" bIns="91425" anchor="b" anchorCtr="0"/>
          <a:lstStyle/>
          <a:p>
            <a:r>
              <a:rPr lang="fr-FR" altLang="en-US" sz="3600" dirty="0"/>
              <a:t>Malcolm </a:t>
            </a:r>
            <a:r>
              <a:rPr lang="fr-FR" altLang="en-US" sz="3600" dirty="0" err="1"/>
              <a:t>Baldrige</a:t>
            </a:r>
            <a:r>
              <a:rPr lang="fr-FR" altLang="en-US" sz="3600" dirty="0"/>
              <a:t> Performance Excellence Program</a:t>
            </a:r>
            <a:endParaRPr lang="en-US" altLang="en-US" sz="3600" dirty="0"/>
          </a:p>
        </p:txBody>
      </p:sp>
      <p:pic>
        <p:nvPicPr>
          <p:cNvPr id="142339" name="Picture 5" descr="Image result for us cong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8585" y="1245010"/>
            <a:ext cx="1776878" cy="177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0" name="Picture 2" descr="Image result for malcolm baldrige aw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049" y="3168680"/>
            <a:ext cx="2537125" cy="31587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2341"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1345" y="2388763"/>
            <a:ext cx="4083050"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TextBox 8"/>
          <p:cNvSpPr txBox="1">
            <a:spLocks noChangeArrowheads="1"/>
          </p:cNvSpPr>
          <p:nvPr/>
        </p:nvSpPr>
        <p:spPr bwMode="auto">
          <a:xfrm>
            <a:off x="783645" y="1402279"/>
            <a:ext cx="53625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r>
              <a:rPr lang="en-US" altLang="en-US" dirty="0">
                <a:solidFill>
                  <a:srgbClr val="000000"/>
                </a:solidFill>
                <a:latin typeface="Times New Roman" panose="02020603050405020304" pitchFamily="18" charset="0"/>
              </a:rPr>
              <a:t>Awarded by U.S. President</a:t>
            </a:r>
          </a:p>
          <a:p>
            <a:pPr>
              <a:spcBef>
                <a:spcPct val="0"/>
              </a:spcBef>
              <a:buClrTx/>
              <a:buFontTx/>
              <a:buNone/>
            </a:pPr>
            <a:r>
              <a:rPr lang="en-US" altLang="en-US" dirty="0">
                <a:solidFill>
                  <a:srgbClr val="000000"/>
                </a:solidFill>
                <a:latin typeface="Times New Roman" panose="02020603050405020304" pitchFamily="18" charset="0"/>
              </a:rPr>
              <a:t>Since 1987</a:t>
            </a:r>
          </a:p>
          <a:p>
            <a:pPr>
              <a:spcBef>
                <a:spcPct val="0"/>
              </a:spcBef>
              <a:buClrTx/>
              <a:buFontTx/>
              <a:buNone/>
            </a:pPr>
            <a:endParaRPr lang="en-US" altLang="en-US" dirty="0">
              <a:solidFill>
                <a:srgbClr val="000000"/>
              </a:solidFill>
              <a:latin typeface="Times New Roman" panose="02020603050405020304" pitchFamily="18" charset="0"/>
            </a:endParaRPr>
          </a:p>
        </p:txBody>
      </p:sp>
      <p:pic>
        <p:nvPicPr>
          <p:cNvPr id="201732" name="Picture 4" descr="Image result for only 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1199" y="4196925"/>
            <a:ext cx="3128982" cy="23448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2344" name="Rectangle 1"/>
          <p:cNvSpPr>
            <a:spLocks noChangeArrowheads="1"/>
          </p:cNvSpPr>
          <p:nvPr/>
        </p:nvSpPr>
        <p:spPr bwMode="auto">
          <a:xfrm>
            <a:off x="2572870" y="1939753"/>
            <a:ext cx="23326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spcBef>
                <a:spcPct val="0"/>
              </a:spcBef>
              <a:buClrTx/>
              <a:buFontTx/>
              <a:buNone/>
            </a:pPr>
            <a:r>
              <a:rPr lang="en-US" altLang="en-US" sz="1800" b="0" dirty="0">
                <a:solidFill>
                  <a:schemeClr val="tx1"/>
                </a:solidFill>
                <a:latin typeface="Times New Roman" panose="02020603050405020304" pitchFamily="18" charset="0"/>
              </a:rPr>
              <a:t>(www.quality.nist.gov)</a:t>
            </a:r>
          </a:p>
        </p:txBody>
      </p:sp>
    </p:spTree>
    <p:extLst>
      <p:ext uri="{BB962C8B-B14F-4D97-AF65-F5344CB8AC3E}">
        <p14:creationId xmlns:p14="http://schemas.microsoft.com/office/powerpoint/2010/main" val="30787390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Title 1"/>
          <p:cNvSpPr>
            <a:spLocks noGrp="1"/>
          </p:cNvSpPr>
          <p:nvPr>
            <p:ph type="title"/>
          </p:nvPr>
        </p:nvSpPr>
        <p:spPr/>
        <p:txBody>
          <a:bodyPr lIns="91425" tIns="91425" rIns="91425" bIns="91425" anchor="b" anchorCtr="0"/>
          <a:lstStyle/>
          <a:p>
            <a:r>
              <a:rPr lang="fr-FR" altLang="en-US" dirty="0"/>
              <a:t>Malcolm </a:t>
            </a:r>
            <a:r>
              <a:rPr lang="fr-FR" altLang="en-US" dirty="0" err="1"/>
              <a:t>Baldrige</a:t>
            </a:r>
            <a:r>
              <a:rPr lang="fr-FR" altLang="en-US" dirty="0"/>
              <a:t> Performance Excellence Program</a:t>
            </a:r>
            <a:endParaRPr lang="en-US" altLang="en-US" dirty="0"/>
          </a:p>
        </p:txBody>
      </p:sp>
      <mc:AlternateContent xmlns:mc="http://schemas.openxmlformats.org/markup-compatibility/2006" xmlns:a14="http://schemas.microsoft.com/office/drawing/2010/main">
        <mc:Choice Requires="a14">
          <p:sp>
            <p:nvSpPr>
              <p:cNvPr id="124931" name="Text Placeholder 2"/>
              <p:cNvSpPr>
                <a:spLocks noGrp="1"/>
              </p:cNvSpPr>
              <p:nvPr>
                <p:ph type="body" idx="1"/>
              </p:nvPr>
            </p:nvSpPr>
            <p:spPr/>
            <p:txBody>
              <a:bodyPr lIns="91425" tIns="91425" rIns="91425" bIns="91425" anchor="t" anchorCtr="0"/>
              <a:lstStyle/>
              <a:p>
                <a:pPr marL="0" indent="0">
                  <a:buSzPts val="2400"/>
                  <a:buNone/>
                  <a:defRPr/>
                </a:pPr>
                <a14:m>
                  <m:oMathPara xmlns:m="http://schemas.openxmlformats.org/officeDocument/2006/math">
                    <m:oMathParaPr>
                      <m:jc m:val="left"/>
                    </m:oMathParaPr>
                    <m:oMath xmlns:m="http://schemas.openxmlformats.org/officeDocument/2006/math">
                      <m:r>
                        <a:rPr lang="en-US" altLang="en-US" sz="3600" i="1" dirty="0" smtClean="0">
                          <a:solidFill>
                            <a:srgbClr val="FF0000"/>
                          </a:solidFill>
                          <a:latin typeface="Cambria Math" panose="02040503050406030204" pitchFamily="18" charset="0"/>
                        </a:rPr>
                        <m:t>𝐴𝑑𝑣𝑎𝑛𝑡𝑎𝑔𝑒𝑠</m:t>
                      </m:r>
                      <m:r>
                        <a:rPr lang="en-US" altLang="en-US" sz="3600" i="1" dirty="0" smtClean="0">
                          <a:solidFill>
                            <a:srgbClr val="FF0000"/>
                          </a:solidFill>
                          <a:latin typeface="Cambria Math" panose="02040503050406030204" pitchFamily="18" charset="0"/>
                        </a:rPr>
                        <m:t> </m:t>
                      </m:r>
                      <m:r>
                        <a:rPr lang="en-US" altLang="en-US" sz="3600" i="1" dirty="0" smtClean="0">
                          <a:solidFill>
                            <a:srgbClr val="FF0000"/>
                          </a:solidFill>
                          <a:latin typeface="Cambria Math" panose="02040503050406030204" pitchFamily="18" charset="0"/>
                        </a:rPr>
                        <m:t>𝑜𝑓</m:t>
                      </m:r>
                      <m:r>
                        <a:rPr lang="en-US" altLang="en-US" sz="3600" i="1" dirty="0" smtClean="0">
                          <a:solidFill>
                            <a:srgbClr val="FF0000"/>
                          </a:solidFill>
                          <a:latin typeface="Cambria Math" panose="02040503050406030204" pitchFamily="18" charset="0"/>
                        </a:rPr>
                        <m:t> </m:t>
                      </m:r>
                      <m:r>
                        <a:rPr lang="en-US" altLang="en-US" sz="3600" i="1" dirty="0" smtClean="0">
                          <a:solidFill>
                            <a:srgbClr val="FF0000"/>
                          </a:solidFill>
                          <a:latin typeface="Cambria Math" panose="02040503050406030204" pitchFamily="18" charset="0"/>
                        </a:rPr>
                        <m:t>𝑎𝑝𝑝𝑙𝑦𝑖𝑛𝑔</m:t>
                      </m:r>
                      <m:r>
                        <a:rPr lang="en-US" altLang="en-US" sz="3600" i="1" dirty="0" smtClean="0">
                          <a:solidFill>
                            <a:srgbClr val="FF0000"/>
                          </a:solidFill>
                          <a:latin typeface="Cambria Math" panose="02040503050406030204" pitchFamily="18" charset="0"/>
                        </a:rPr>
                        <m:t> </m:t>
                      </m:r>
                      <m:r>
                        <a:rPr lang="en-US" altLang="en-US" sz="3600" i="1" dirty="0" smtClean="0">
                          <a:solidFill>
                            <a:srgbClr val="FF0000"/>
                          </a:solidFill>
                          <a:latin typeface="Cambria Math" panose="02040503050406030204" pitchFamily="18" charset="0"/>
                        </a:rPr>
                        <m:t>𝑓𝑜𝑟</m:t>
                      </m:r>
                      <m:r>
                        <a:rPr lang="en-US" altLang="en-US" sz="3600" i="1" dirty="0" smtClean="0">
                          <a:solidFill>
                            <a:srgbClr val="FF0000"/>
                          </a:solidFill>
                          <a:latin typeface="Cambria Math" panose="02040503050406030204" pitchFamily="18" charset="0"/>
                        </a:rPr>
                        <m:t> </m:t>
                      </m:r>
                      <m:r>
                        <a:rPr lang="en-US" altLang="en-US" sz="3600" i="1" dirty="0" smtClean="0">
                          <a:solidFill>
                            <a:srgbClr val="FF0000"/>
                          </a:solidFill>
                          <a:latin typeface="Cambria Math" panose="02040503050406030204" pitchFamily="18" charset="0"/>
                        </a:rPr>
                        <m:t>𝑡h𝑒</m:t>
                      </m:r>
                      <m:r>
                        <a:rPr lang="en-US" altLang="en-US" sz="3600" i="1" dirty="0" smtClean="0">
                          <a:solidFill>
                            <a:srgbClr val="FF0000"/>
                          </a:solidFill>
                          <a:latin typeface="Cambria Math" panose="02040503050406030204" pitchFamily="18" charset="0"/>
                        </a:rPr>
                        <m:t> </m:t>
                      </m:r>
                      <m:r>
                        <a:rPr lang="en-US" altLang="en-US" sz="3600" i="1" dirty="0" smtClean="0">
                          <a:solidFill>
                            <a:srgbClr val="FF0000"/>
                          </a:solidFill>
                          <a:latin typeface="Cambria Math" panose="02040503050406030204" pitchFamily="18" charset="0"/>
                        </a:rPr>
                        <m:t>𝑎𝑤𝑎𝑟𝑑</m:t>
                      </m:r>
                    </m:oMath>
                  </m:oMathPara>
                </a14:m>
                <a:endParaRPr lang="en-US" altLang="en-US" sz="3600" dirty="0">
                  <a:solidFill>
                    <a:srgbClr val="FF0000"/>
                  </a:solidFill>
                  <a:latin typeface="Arial (Body)"/>
                </a:endParaRPr>
              </a:p>
              <a:p>
                <a:pPr>
                  <a:buSzPts val="2400"/>
                  <a:defRPr/>
                </a:pPr>
                <a:r>
                  <a:rPr lang="en-US" altLang="en-US" sz="2800" dirty="0">
                    <a:solidFill>
                      <a:srgbClr val="000000"/>
                    </a:solidFill>
                    <a:latin typeface="Arial (Body)"/>
                  </a:rPr>
                  <a:t>Application process is rigorous and helps organizations define what quality means to them.</a:t>
                </a:r>
              </a:p>
              <a:p>
                <a:pPr>
                  <a:buSzPts val="2400"/>
                  <a:defRPr/>
                </a:pPr>
                <a:r>
                  <a:rPr lang="en-US" altLang="en-US" sz="2800" dirty="0">
                    <a:solidFill>
                      <a:srgbClr val="000000"/>
                    </a:solidFill>
                    <a:latin typeface="Arial (Body)"/>
                  </a:rPr>
                  <a:t>Investment in quality principles and performance excellence pays off in increased productivity.</a:t>
                </a:r>
              </a:p>
            </p:txBody>
          </p:sp>
        </mc:Choice>
        <mc:Fallback xmlns="">
          <p:sp>
            <p:nvSpPr>
              <p:cNvPr id="124931" name="Text Placeholder 2"/>
              <p:cNvSpPr>
                <a:spLocks noGrp="1" noRot="1" noChangeAspect="1" noMove="1" noResize="1" noEditPoints="1" noAdjustHandles="1" noChangeArrowheads="1" noChangeShapeType="1" noTextEdit="1"/>
              </p:cNvSpPr>
              <p:nvPr>
                <p:ph type="body" idx="1"/>
              </p:nvPr>
            </p:nvSpPr>
            <p:spPr>
              <a:blipFill>
                <a:blip r:embed="rId2"/>
                <a:stretch>
                  <a:fillRect l="-778"/>
                </a:stretch>
              </a:blipFill>
            </p:spPr>
            <p:txBody>
              <a:bodyPr/>
              <a:lstStyle/>
              <a:p>
                <a:r>
                  <a:rPr lang="en-US">
                    <a:noFill/>
                  </a:rPr>
                  <a:t> </a:t>
                </a:r>
              </a:p>
            </p:txBody>
          </p:sp>
        </mc:Fallback>
      </mc:AlternateContent>
    </p:spTree>
    <p:extLst>
      <p:ext uri="{BB962C8B-B14F-4D97-AF65-F5344CB8AC3E}">
        <p14:creationId xmlns:p14="http://schemas.microsoft.com/office/powerpoint/2010/main" val="1235061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6" name="Title 1"/>
          <p:cNvSpPr>
            <a:spLocks noGrp="1"/>
          </p:cNvSpPr>
          <p:nvPr>
            <p:ph type="title"/>
          </p:nvPr>
        </p:nvSpPr>
        <p:spPr/>
        <p:txBody>
          <a:bodyPr lIns="91425" tIns="91425" rIns="91425" bIns="91425" anchor="b" anchorCtr="0"/>
          <a:lstStyle/>
          <a:p>
            <a:r>
              <a:rPr lang="fr-FR" altLang="en-US" dirty="0"/>
              <a:t>Malcolm </a:t>
            </a:r>
            <a:r>
              <a:rPr lang="fr-FR" altLang="en-US" dirty="0" err="1"/>
              <a:t>Baldrige</a:t>
            </a:r>
            <a:r>
              <a:rPr lang="fr-FR" altLang="en-US" dirty="0"/>
              <a:t> Performance Excellence Program </a:t>
            </a:r>
            <a:endParaRPr lang="en-US" altLang="en-US" dirty="0"/>
          </a:p>
        </p:txBody>
      </p:sp>
      <mc:AlternateContent xmlns:mc="http://schemas.openxmlformats.org/markup-compatibility/2006" xmlns:a14="http://schemas.microsoft.com/office/drawing/2010/main">
        <mc:Choice Requires="a14">
          <p:sp>
            <p:nvSpPr>
              <p:cNvPr id="144387" name="Text Placeholder 2"/>
              <p:cNvSpPr>
                <a:spLocks noGrp="1"/>
              </p:cNvSpPr>
              <p:nvPr>
                <p:ph type="body" idx="1"/>
              </p:nvPr>
            </p:nvSpPr>
            <p:spPr>
              <a:xfrm>
                <a:off x="790807" y="1699322"/>
                <a:ext cx="8229600" cy="3678238"/>
              </a:xfrm>
            </p:spPr>
            <p:txBody>
              <a:bodyPr lIns="91425" tIns="91425" rIns="91425" bIns="91425" anchor="t" anchorCtr="0"/>
              <a:lstStyle/>
              <a:p>
                <a:pPr marL="0" indent="0">
                  <a:buSzPts val="2400"/>
                  <a:buNone/>
                </a:pPr>
                <a14:m>
                  <m:oMathPara xmlns:m="http://schemas.openxmlformats.org/officeDocument/2006/math">
                    <m:oMathParaPr>
                      <m:jc m:val="left"/>
                    </m:oMathParaPr>
                    <m:oMath xmlns:m="http://schemas.openxmlformats.org/officeDocument/2006/math">
                      <m:r>
                        <a:rPr lang="en-US" altLang="en-US" sz="2800" i="1" dirty="0" smtClean="0">
                          <a:solidFill>
                            <a:srgbClr val="000000"/>
                          </a:solidFill>
                          <a:latin typeface="Cambria Math" panose="02040503050406030204" pitchFamily="18" charset="0"/>
                        </a:rPr>
                        <m:t>𝑆𝑒𝑣𝑒𝑛</m:t>
                      </m:r>
                      <m:r>
                        <a:rPr lang="en-US" altLang="en-US" sz="2800" i="1" dirty="0" smtClean="0">
                          <a:solidFill>
                            <a:srgbClr val="000000"/>
                          </a:solidFill>
                          <a:latin typeface="Cambria Math" panose="02040503050406030204" pitchFamily="18" charset="0"/>
                        </a:rPr>
                        <m:t> </m:t>
                      </m:r>
                      <m:r>
                        <a:rPr lang="en-US" altLang="en-US" sz="2800" i="1" dirty="0" smtClean="0">
                          <a:solidFill>
                            <a:srgbClr val="000000"/>
                          </a:solidFill>
                          <a:latin typeface="Cambria Math" panose="02040503050406030204" pitchFamily="18" charset="0"/>
                        </a:rPr>
                        <m:t>𝑀𝑎𝑗𝑜𝑟</m:t>
                      </m:r>
                      <m:r>
                        <a:rPr lang="en-US" altLang="en-US" sz="2800" i="1" dirty="0" smtClean="0">
                          <a:solidFill>
                            <a:srgbClr val="000000"/>
                          </a:solidFill>
                          <a:latin typeface="Cambria Math" panose="02040503050406030204" pitchFamily="18" charset="0"/>
                        </a:rPr>
                        <m:t> </m:t>
                      </m:r>
                      <m:r>
                        <a:rPr lang="en-US" altLang="en-US" sz="2800" i="1" dirty="0" smtClean="0">
                          <a:solidFill>
                            <a:srgbClr val="000000"/>
                          </a:solidFill>
                          <a:latin typeface="Cambria Math" panose="02040503050406030204" pitchFamily="18" charset="0"/>
                        </a:rPr>
                        <m:t>𝐶𝑟𝑖𝑡𝑒𝑟𝑖𝑎</m:t>
                      </m:r>
                    </m:oMath>
                  </m:oMathPara>
                </a14:m>
                <a:endParaRPr lang="en-US" altLang="en-US" sz="2800" dirty="0">
                  <a:solidFill>
                    <a:srgbClr val="000000"/>
                  </a:solidFill>
                  <a:latin typeface="Arial (Body)"/>
                </a:endParaRPr>
              </a:p>
              <a:p>
                <a:pPr marL="741363" lvl="1" indent="-284163">
                  <a:buSzPts val="2400"/>
                </a:pPr>
                <a:r>
                  <a:rPr lang="en-US" altLang="en-US" sz="2400" dirty="0">
                    <a:solidFill>
                      <a:srgbClr val="000000"/>
                    </a:solidFill>
                    <a:latin typeface="Arial (Body)"/>
                  </a:rPr>
                  <a:t>Leadership</a:t>
                </a:r>
              </a:p>
              <a:p>
                <a:pPr marL="741363" lvl="1" indent="-284163">
                  <a:buSzPts val="2400"/>
                </a:pPr>
                <a:r>
                  <a:rPr lang="en-US" altLang="en-US" sz="2400" dirty="0">
                    <a:solidFill>
                      <a:srgbClr val="000000"/>
                    </a:solidFill>
                    <a:latin typeface="Arial (Body)"/>
                  </a:rPr>
                  <a:t>Strategic Planning</a:t>
                </a:r>
              </a:p>
              <a:p>
                <a:pPr marL="741363" lvl="1" indent="-284163">
                  <a:buSzPts val="2400"/>
                </a:pPr>
                <a:r>
                  <a:rPr lang="en-US" altLang="en-US" sz="2400" dirty="0">
                    <a:solidFill>
                      <a:srgbClr val="000000"/>
                    </a:solidFill>
                    <a:latin typeface="Arial (Body)"/>
                  </a:rPr>
                  <a:t>Customer Focus</a:t>
                </a:r>
              </a:p>
              <a:p>
                <a:pPr marL="741363" lvl="1" indent="-284163">
                  <a:buSzPts val="2400"/>
                </a:pPr>
                <a:r>
                  <a:rPr lang="en-US" altLang="en-US" sz="2400" dirty="0">
                    <a:solidFill>
                      <a:srgbClr val="000000"/>
                    </a:solidFill>
                    <a:latin typeface="Arial (Body)"/>
                  </a:rPr>
                  <a:t>Workforce Focus</a:t>
                </a:r>
              </a:p>
              <a:p>
                <a:pPr marL="741363" lvl="1" indent="-284163">
                  <a:buSzPts val="2400"/>
                </a:pPr>
                <a:r>
                  <a:rPr lang="en-US" altLang="en-US" sz="2400" dirty="0">
                    <a:solidFill>
                      <a:srgbClr val="000000"/>
                    </a:solidFill>
                    <a:latin typeface="Arial (Body)"/>
                  </a:rPr>
                  <a:t>Operations Focus</a:t>
                </a:r>
              </a:p>
              <a:p>
                <a:pPr marL="741363" lvl="1" indent="-284163">
                  <a:buSzPts val="2400"/>
                </a:pPr>
                <a:r>
                  <a:rPr lang="en-US" altLang="en-US" sz="2400" dirty="0">
                    <a:solidFill>
                      <a:srgbClr val="000000"/>
                    </a:solidFill>
                    <a:latin typeface="Arial (Body)"/>
                  </a:rPr>
                  <a:t>Measurement Analysis</a:t>
                </a:r>
              </a:p>
              <a:p>
                <a:pPr marL="741363" lvl="1" indent="-284163">
                  <a:buSzPts val="2400"/>
                </a:pPr>
                <a:r>
                  <a:rPr lang="en-US" altLang="en-US" sz="2400" dirty="0">
                    <a:solidFill>
                      <a:srgbClr val="000000"/>
                    </a:solidFill>
                    <a:latin typeface="Arial (Body)"/>
                  </a:rPr>
                  <a:t>Results</a:t>
                </a:r>
              </a:p>
            </p:txBody>
          </p:sp>
        </mc:Choice>
        <mc:Fallback xmlns="">
          <p:sp>
            <p:nvSpPr>
              <p:cNvPr id="144387" name="Text Placeholder 2"/>
              <p:cNvSpPr>
                <a:spLocks noGrp="1" noRot="1" noChangeAspect="1" noMove="1" noResize="1" noEditPoints="1" noAdjustHandles="1" noChangeArrowheads="1" noChangeShapeType="1" noTextEdit="1"/>
              </p:cNvSpPr>
              <p:nvPr>
                <p:ph type="body" idx="1"/>
              </p:nvPr>
            </p:nvSpPr>
            <p:spPr>
              <a:xfrm>
                <a:off x="790807" y="1699322"/>
                <a:ext cx="8229600" cy="3678238"/>
              </a:xfrm>
              <a:blipFill>
                <a:blip r:embed="rId2"/>
                <a:stretch>
                  <a:fillRect b="-3317"/>
                </a:stretch>
              </a:blipFill>
            </p:spPr>
            <p:txBody>
              <a:bodyPr/>
              <a:lstStyle/>
              <a:p>
                <a:r>
                  <a:rPr lang="en-US">
                    <a:noFill/>
                  </a:rPr>
                  <a:t> </a:t>
                </a:r>
              </a:p>
            </p:txBody>
          </p:sp>
        </mc:Fallback>
      </mc:AlternateContent>
      <p:grpSp>
        <p:nvGrpSpPr>
          <p:cNvPr id="2" name="Group 1"/>
          <p:cNvGrpSpPr/>
          <p:nvPr/>
        </p:nvGrpSpPr>
        <p:grpSpPr>
          <a:xfrm>
            <a:off x="6367462" y="1560416"/>
            <a:ext cx="5214938" cy="3956049"/>
            <a:chOff x="5326063" y="1041401"/>
            <a:chExt cx="5214938" cy="3956049"/>
          </a:xfrm>
        </p:grpSpPr>
        <p:pic>
          <p:nvPicPr>
            <p:cNvPr id="14438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6063" y="1041401"/>
              <a:ext cx="5187949"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9"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26064" y="3670300"/>
              <a:ext cx="5214937"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68333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5411" name="Picture 4"/>
          <p:cNvPicPr>
            <a:picLocks noChangeAspect="1"/>
          </p:cNvPicPr>
          <p:nvPr/>
        </p:nvPicPr>
        <p:blipFill>
          <a:blip r:embed="rId3">
            <a:extLst>
              <a:ext uri="{28A0092B-C50C-407E-A947-70E740481C1C}">
                <a14:useLocalDpi xmlns:a14="http://schemas.microsoft.com/office/drawing/2010/main" val="0"/>
              </a:ext>
            </a:extLst>
          </a:blip>
          <a:srcRect r="23241"/>
          <a:stretch>
            <a:fillRect/>
          </a:stretch>
        </p:blipFill>
        <p:spPr bwMode="auto">
          <a:xfrm>
            <a:off x="2832101" y="1312651"/>
            <a:ext cx="5997575"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2" name="Text Placeholder 2"/>
          <p:cNvSpPr txBox="1">
            <a:spLocks/>
          </p:cNvSpPr>
          <p:nvPr/>
        </p:nvSpPr>
        <p:spPr bwMode="auto">
          <a:xfrm>
            <a:off x="3721100" y="6124575"/>
            <a:ext cx="822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buSzPts val="2400"/>
              <a:buFont typeface="Wingdings" panose="05000000000000000000" pitchFamily="2" charset="2"/>
              <a:buNone/>
            </a:pPr>
            <a:r>
              <a:rPr lang="en-US" altLang="en-US" sz="1600" b="0" dirty="0">
                <a:solidFill>
                  <a:srgbClr val="000000"/>
                </a:solidFill>
                <a:latin typeface="Arial (Body)"/>
              </a:rPr>
              <a:t>Figure 3.15 An Integrative view of TQM</a:t>
            </a:r>
          </a:p>
        </p:txBody>
      </p:sp>
      <p:sp>
        <p:nvSpPr>
          <p:cNvPr id="2" name="Title 1"/>
          <p:cNvSpPr>
            <a:spLocks noGrp="1"/>
          </p:cNvSpPr>
          <p:nvPr>
            <p:ph type="title"/>
          </p:nvPr>
        </p:nvSpPr>
        <p:spPr/>
        <p:txBody>
          <a:bodyPr/>
          <a:lstStyle/>
          <a:p>
            <a:r>
              <a:rPr lang="en-US" altLang="en-US" dirty="0"/>
              <a:t>System Approach to Quality Management</a:t>
            </a:r>
            <a:endParaRPr lang="en-US" dirty="0"/>
          </a:p>
        </p:txBody>
      </p:sp>
    </p:spTree>
    <p:extLst>
      <p:ext uri="{BB962C8B-B14F-4D97-AF65-F5344CB8AC3E}">
        <p14:creationId xmlns:p14="http://schemas.microsoft.com/office/powerpoint/2010/main" val="33533513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3666" name="Title 6"/>
              <p:cNvSpPr>
                <a:spLocks noGrp="1" noChangeArrowheads="1"/>
              </p:cNvSpPr>
              <p:nvPr>
                <p:ph type="ctrTitle" sz="quarter"/>
              </p:nvPr>
            </p:nvSpPr>
            <p:spPr>
              <a:xfrm>
                <a:off x="4381132" y="3258895"/>
                <a:ext cx="3848466" cy="669925"/>
              </a:xfrm>
            </p:spPr>
            <p:txBody>
              <a:bodyPr/>
              <a:lstStyle/>
              <a:p>
                <a:pPr algn="ctr"/>
                <a14:m>
                  <m:oMathPara xmlns:m="http://schemas.openxmlformats.org/officeDocument/2006/math">
                    <m:oMathParaPr>
                      <m:jc m:val="centerGroup"/>
                    </m:oMathParaPr>
                    <m:oMath xmlns:m="http://schemas.openxmlformats.org/officeDocument/2006/math">
                      <m:r>
                        <a:rPr lang="en-US" altLang="en-US" sz="4800" b="1" i="1" dirty="0" smtClean="0">
                          <a:solidFill>
                            <a:schemeClr val="tx1"/>
                          </a:solidFill>
                          <a:latin typeface="Cambria Math" panose="02040503050406030204" pitchFamily="18" charset="0"/>
                        </a:rPr>
                        <m:t>𝑨𝒔𝒔𝒊𝒈𝒏𝒎𝒆𝒏𝒕</m:t>
                      </m:r>
                      <m:r>
                        <a:rPr lang="en-US" altLang="en-US" sz="4800" b="1" i="1" dirty="0" smtClean="0">
                          <a:solidFill>
                            <a:schemeClr val="tx1"/>
                          </a:solidFill>
                          <a:latin typeface="Cambria Math" panose="02040503050406030204" pitchFamily="18" charset="0"/>
                        </a:rPr>
                        <m:t> </m:t>
                      </m:r>
                      <m:r>
                        <a:rPr lang="en-US" altLang="en-US" sz="4800" b="1" i="1" dirty="0" smtClean="0">
                          <a:solidFill>
                            <a:schemeClr val="tx1"/>
                          </a:solidFill>
                          <a:latin typeface="Cambria Math" panose="02040503050406030204" pitchFamily="18" charset="0"/>
                        </a:rPr>
                        <m:t>𝟑</m:t>
                      </m:r>
                    </m:oMath>
                  </m:oMathPara>
                </a14:m>
                <a:endParaRPr lang="en-US" altLang="en-US" sz="4800" dirty="0">
                  <a:solidFill>
                    <a:schemeClr val="tx1"/>
                  </a:solidFill>
                </a:endParaRPr>
              </a:p>
            </p:txBody>
          </p:sp>
        </mc:Choice>
        <mc:Fallback xmlns="">
          <p:sp>
            <p:nvSpPr>
              <p:cNvPr id="113666" name="Title 6"/>
              <p:cNvSpPr>
                <a:spLocks noGrp="1" noRot="1" noChangeAspect="1" noMove="1" noResize="1" noEditPoints="1" noAdjustHandles="1" noChangeArrowheads="1" noChangeShapeType="1" noTextEdit="1"/>
              </p:cNvSpPr>
              <p:nvPr>
                <p:ph type="ctrTitle" sz="quarter"/>
              </p:nvPr>
            </p:nvSpPr>
            <p:spPr>
              <a:xfrm>
                <a:off x="4381132" y="3258895"/>
                <a:ext cx="3848466" cy="669925"/>
              </a:xfrm>
              <a:blipFill>
                <a:blip r:embed="rId2"/>
                <a:stretch>
                  <a:fillRect l="-5388" r="-158"/>
                </a:stretch>
              </a:blipFill>
            </p:spPr>
            <p:txBody>
              <a:bodyPr/>
              <a:lstStyle/>
              <a:p>
                <a:r>
                  <a:rPr lang="en-US">
                    <a:noFill/>
                  </a:rPr>
                  <a:t> </a:t>
                </a:r>
              </a:p>
            </p:txBody>
          </p:sp>
        </mc:Fallback>
      </mc:AlternateContent>
    </p:spTree>
    <p:extLst>
      <p:ext uri="{BB962C8B-B14F-4D97-AF65-F5344CB8AC3E}">
        <p14:creationId xmlns:p14="http://schemas.microsoft.com/office/powerpoint/2010/main" val="1869063569"/>
      </p:ext>
    </p:extLst>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Title 1"/>
          <p:cNvSpPr>
            <a:spLocks noGrp="1" noChangeArrowheads="1"/>
          </p:cNvSpPr>
          <p:nvPr>
            <p:ph type="title"/>
          </p:nvPr>
        </p:nvSpPr>
        <p:spPr/>
        <p:txBody>
          <a:bodyPr/>
          <a:lstStyle/>
          <a:p>
            <a:r>
              <a:rPr lang="en-US" altLang="en-US" dirty="0"/>
              <a:t>Assignment 3</a:t>
            </a:r>
            <a:endParaRPr lang="en-US" altLang="en-US" dirty="0">
              <a:solidFill>
                <a:srgbClr val="C00000"/>
              </a:solidFill>
            </a:endParaRPr>
          </a:p>
        </p:txBody>
      </p:sp>
      <p:sp>
        <p:nvSpPr>
          <p:cNvPr id="114691" name="Content Placeholder 2"/>
          <p:cNvSpPr>
            <a:spLocks noGrp="1" noChangeArrowheads="1"/>
          </p:cNvSpPr>
          <p:nvPr>
            <p:ph idx="1"/>
          </p:nvPr>
        </p:nvSpPr>
        <p:spPr>
          <a:xfrm>
            <a:off x="651669" y="1694425"/>
            <a:ext cx="8731250" cy="2695575"/>
          </a:xfrm>
        </p:spPr>
        <p:txBody>
          <a:bodyPr/>
          <a:lstStyle/>
          <a:p>
            <a:r>
              <a:rPr lang="en-US" altLang="en-US" sz="2400" dirty="0"/>
              <a:t>Through My OM Lab…</a:t>
            </a:r>
            <a:r>
              <a:rPr lang="en-US" altLang="en-US" sz="2400" dirty="0">
                <a:solidFill>
                  <a:srgbClr val="C00000"/>
                </a:solidFill>
              </a:rPr>
              <a:t>1</a:t>
            </a:r>
            <a:r>
              <a:rPr lang="en-US" altLang="en-US" sz="2400" dirty="0"/>
              <a:t> Attempt</a:t>
            </a:r>
          </a:p>
          <a:p>
            <a:r>
              <a:rPr lang="en-US" altLang="en-US" sz="2400" dirty="0"/>
              <a:t>Individual Assignment.</a:t>
            </a:r>
          </a:p>
          <a:p>
            <a:r>
              <a:rPr lang="en-US" altLang="en-US" sz="2400" dirty="0">
                <a:solidFill>
                  <a:srgbClr val="C00000"/>
                </a:solidFill>
              </a:rPr>
              <a:t>Due Date: </a:t>
            </a:r>
          </a:p>
          <a:p>
            <a:pPr lvl="1"/>
            <a:r>
              <a:rPr lang="en-US" altLang="en-US" sz="2400" dirty="0"/>
              <a:t>Check My OM lab or  Black Board</a:t>
            </a:r>
          </a:p>
          <a:p>
            <a:endParaRPr lang="en-US" altLang="en-US" sz="2400" dirty="0"/>
          </a:p>
          <a:p>
            <a:endParaRPr lang="en-US" altLang="en-US" sz="2400" dirty="0"/>
          </a:p>
          <a:p>
            <a:endParaRPr lang="en-US" altLang="en-US" sz="2400" dirty="0"/>
          </a:p>
        </p:txBody>
      </p:sp>
      <p:grpSp>
        <p:nvGrpSpPr>
          <p:cNvPr id="3" name="Group 2"/>
          <p:cNvGrpSpPr/>
          <p:nvPr/>
        </p:nvGrpSpPr>
        <p:grpSpPr>
          <a:xfrm>
            <a:off x="6552909" y="575798"/>
            <a:ext cx="5660020" cy="4528019"/>
            <a:chOff x="3378659" y="2507219"/>
            <a:chExt cx="5660020" cy="4528019"/>
          </a:xfrm>
        </p:grpSpPr>
        <p:pic>
          <p:nvPicPr>
            <p:cNvPr id="7170" name="Picture 2" descr="Related image"/>
            <p:cNvPicPr>
              <a:picLocks noChangeAspect="1" noChangeArrowheads="1"/>
            </p:cNvPicPr>
            <p:nvPr/>
          </p:nvPicPr>
          <p:blipFill>
            <a:blip r:embed="rId2"/>
            <a:srcRect/>
            <a:stretch>
              <a:fillRect/>
            </a:stretch>
          </p:blipFill>
          <p:spPr bwMode="auto">
            <a:xfrm>
              <a:off x="3378659" y="2507219"/>
              <a:ext cx="5660020" cy="4528019"/>
            </a:xfrm>
            <a:prstGeom prst="rect">
              <a:avLst/>
            </a:prstGeom>
            <a:ln>
              <a:noFill/>
            </a:ln>
            <a:effectLst>
              <a:softEdge rad="112500"/>
            </a:effectLst>
          </p:spPr>
        </p:pic>
        <mc:AlternateContent xmlns:mc="http://schemas.openxmlformats.org/markup-compatibility/2006" xmlns:a14="http://schemas.microsoft.com/office/drawing/2010/main">
          <mc:Choice Requires="a14">
            <p:sp>
              <p:nvSpPr>
                <p:cNvPr id="114693" name="Rectangle 3"/>
                <p:cNvSpPr>
                  <a:spLocks noChangeArrowheads="1"/>
                </p:cNvSpPr>
                <p:nvPr/>
              </p:nvSpPr>
              <p:spPr bwMode="auto">
                <a:xfrm>
                  <a:off x="4508501" y="3254376"/>
                  <a:ext cx="2105025" cy="7080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1"/>
                    </a:buClr>
                    <a:buFont typeface="Wingdings" panose="05000000000000000000" pitchFamily="2" charset="2"/>
                    <a:buChar char="v"/>
                    <a:defRPr sz="2800" b="1">
                      <a:solidFill>
                        <a:schemeClr val="accent1"/>
                      </a:solidFill>
                      <a:latin typeface="Verdana" panose="020B0604030504040204" pitchFamily="34" charset="0"/>
                    </a:defRPr>
                  </a:lvl1pPr>
                  <a:lvl2pPr marL="742950" indent="-285750">
                    <a:spcBef>
                      <a:spcPct val="20000"/>
                    </a:spcBef>
                    <a:buClr>
                      <a:schemeClr val="tx2"/>
                    </a:buClr>
                    <a:buSzPct val="60000"/>
                    <a:buFont typeface="Wingdings" panose="05000000000000000000" pitchFamily="2" charset="2"/>
                    <a:buChar char="n"/>
                    <a:defRPr sz="2400">
                      <a:solidFill>
                        <a:schemeClr val="hlink"/>
                      </a:solidFill>
                      <a:latin typeface="Verdana" panose="020B0604030504040204" pitchFamily="34" charset="0"/>
                    </a:defRPr>
                  </a:lvl2pPr>
                  <a:lvl3pPr marL="1143000" indent="-228600">
                    <a:spcBef>
                      <a:spcPct val="20000"/>
                    </a:spcBef>
                    <a:buClr>
                      <a:schemeClr val="folHlink"/>
                    </a:buClr>
                    <a:buSzPct val="60000"/>
                    <a:buFont typeface="Wingdings" panose="05000000000000000000" pitchFamily="2" charset="2"/>
                    <a:buChar char="n"/>
                    <a:defRPr sz="2400">
                      <a:solidFill>
                        <a:schemeClr val="hlink"/>
                      </a:solidFill>
                      <a:latin typeface="Verdana" panose="020B0604030504040204" pitchFamily="34" charset="0"/>
                    </a:defRPr>
                  </a:lvl3pPr>
                  <a:lvl4pPr marL="1600200" indent="-228600">
                    <a:spcBef>
                      <a:spcPct val="20000"/>
                    </a:spcBef>
                    <a:buClr>
                      <a:schemeClr val="tx1"/>
                    </a:buClr>
                    <a:buSzPct val="60000"/>
                    <a:buFont typeface="Wingdings" panose="05000000000000000000" pitchFamily="2" charset="2"/>
                    <a:buChar char="n"/>
                    <a:defRPr sz="2000">
                      <a:solidFill>
                        <a:schemeClr val="hlink"/>
                      </a:solidFill>
                      <a:latin typeface="Verdana" panose="020B0604030504040204" pitchFamily="34" charset="0"/>
                    </a:defRPr>
                  </a:lvl4pPr>
                  <a:lvl5pPr marL="2057400" indent="-228600">
                    <a:spcBef>
                      <a:spcPct val="20000"/>
                    </a:spcBef>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hlink"/>
                      </a:solidFill>
                      <a:latin typeface="Verdana" panose="020B0604030504040204" pitchFamily="34" charset="0"/>
                    </a:defRPr>
                  </a:lvl9pPr>
                </a:lstStyle>
                <a:p>
                  <a:pPr algn="ctr">
                    <a:spcBef>
                      <a:spcPct val="0"/>
                    </a:spcBef>
                    <a:buClrTx/>
                    <a:buFontTx/>
                    <a:buNone/>
                  </a:pPr>
                  <a14:m>
                    <m:oMathPara xmlns:m="http://schemas.openxmlformats.org/officeDocument/2006/math">
                      <m:oMathParaPr>
                        <m:jc m:val="centerGroup"/>
                      </m:oMathParaPr>
                      <m:oMath xmlns:m="http://schemas.openxmlformats.org/officeDocument/2006/math">
                        <m:r>
                          <a:rPr lang="en-US" altLang="en-US" sz="2000" i="1" dirty="0" smtClean="0">
                            <a:solidFill>
                              <a:srgbClr val="C00000"/>
                            </a:solidFill>
                            <a:latin typeface="Cambria Math" panose="02040503050406030204" pitchFamily="18" charset="0"/>
                          </a:rPr>
                          <m:t>𝐿𝑎𝑡𝑒</m:t>
                        </m:r>
                        <m:r>
                          <a:rPr lang="en-US" altLang="en-US" sz="2000" i="1" dirty="0" smtClean="0">
                            <a:solidFill>
                              <a:srgbClr val="C00000"/>
                            </a:solidFill>
                            <a:latin typeface="Cambria Math" panose="02040503050406030204" pitchFamily="18" charset="0"/>
                          </a:rPr>
                          <m:t> </m:t>
                        </m:r>
                        <m:r>
                          <a:rPr lang="en-US" altLang="en-US" sz="2000" i="1" dirty="0" smtClean="0">
                            <a:solidFill>
                              <a:srgbClr val="C00000"/>
                            </a:solidFill>
                            <a:latin typeface="Cambria Math" panose="02040503050406030204" pitchFamily="18" charset="0"/>
                          </a:rPr>
                          <m:t>𝑆𝑢𝑏𝑚𝑖𝑠𝑠𝑖𝑜𝑛</m:t>
                        </m:r>
                      </m:oMath>
                    </m:oMathPara>
                  </a14:m>
                  <a:endParaRPr lang="en-US" altLang="en-US" sz="2000" dirty="0">
                    <a:solidFill>
                      <a:srgbClr val="C00000"/>
                    </a:solidFill>
                    <a:latin typeface="Times New Roman" panose="02020603050405020304" pitchFamily="18" charset="0"/>
                  </a:endParaRPr>
                </a:p>
                <a:p>
                  <a:pPr algn="ctr">
                    <a:spcBef>
                      <a:spcPct val="0"/>
                    </a:spcBef>
                    <a:buClrTx/>
                    <a:buFontTx/>
                    <a:buNone/>
                  </a:pPr>
                  <a14:m>
                    <m:oMathPara xmlns:m="http://schemas.openxmlformats.org/officeDocument/2006/math">
                      <m:oMathParaPr>
                        <m:jc m:val="centerGroup"/>
                      </m:oMathParaPr>
                      <m:oMath xmlns:m="http://schemas.openxmlformats.org/officeDocument/2006/math">
                        <m:r>
                          <a:rPr lang="en-US" altLang="en-US" sz="2000" i="1" dirty="0" smtClean="0">
                            <a:solidFill>
                              <a:srgbClr val="C00000"/>
                            </a:solidFill>
                            <a:latin typeface="Cambria Math" panose="02040503050406030204" pitchFamily="18" charset="0"/>
                          </a:rPr>
                          <m:t>25% </m:t>
                        </m:r>
                        <m:r>
                          <a:rPr lang="en-US" altLang="en-US" sz="2000" i="1" dirty="0" smtClean="0">
                            <a:solidFill>
                              <a:srgbClr val="C00000"/>
                            </a:solidFill>
                            <a:latin typeface="Cambria Math" panose="02040503050406030204" pitchFamily="18" charset="0"/>
                          </a:rPr>
                          <m:t>𝑝𝑒𝑛𝑎𝑙𝑡𝑦</m:t>
                        </m:r>
                      </m:oMath>
                    </m:oMathPara>
                  </a14:m>
                  <a:endParaRPr lang="en-US" altLang="en-US" sz="2000" dirty="0">
                    <a:solidFill>
                      <a:schemeClr val="tx1"/>
                    </a:solidFill>
                    <a:latin typeface="Times New Roman" panose="02020603050405020304" pitchFamily="18" charset="0"/>
                  </a:endParaRPr>
                </a:p>
              </p:txBody>
            </p:sp>
          </mc:Choice>
          <mc:Fallback xmlns="">
            <p:sp>
              <p:nvSpPr>
                <p:cNvPr id="114693" name="Rectangle 3"/>
                <p:cNvSpPr>
                  <a:spLocks noRot="1" noChangeAspect="1" noMove="1" noResize="1" noEditPoints="1" noAdjustHandles="1" noChangeArrowheads="1" noChangeShapeType="1" noTextEdit="1"/>
                </p:cNvSpPr>
                <p:nvPr/>
              </p:nvSpPr>
              <p:spPr bwMode="auto">
                <a:xfrm>
                  <a:off x="4508501" y="3254376"/>
                  <a:ext cx="2105025" cy="708025"/>
                </a:xfrm>
                <a:prstGeom prst="rect">
                  <a:avLst/>
                </a:prstGeom>
                <a:blipFill>
                  <a:blip r:embed="rId3"/>
                  <a:stretch>
                    <a:fillRect b="-86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1469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16413" y="4568825"/>
              <a:ext cx="24892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2" name="Rectangle 1"/>
              <p:cNvSpPr/>
              <p:nvPr/>
            </p:nvSpPr>
            <p:spPr bwMode="auto">
              <a:xfrm>
                <a:off x="5326734" y="5387164"/>
                <a:ext cx="6318739" cy="6016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algn="ctr">
                  <a:defRPr/>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𝐶𝑜𝑛𝑐𝑒𝑝𝑡𝑠</m:t>
                      </m:r>
                      <m:r>
                        <a:rPr lang="en-US" sz="2800" i="1" dirty="0" smtClean="0">
                          <a:latin typeface="Cambria Math" panose="02040503050406030204" pitchFamily="18" charset="0"/>
                        </a:rPr>
                        <m:t> </m:t>
                      </m:r>
                      <m:r>
                        <a:rPr lang="en-US" sz="2800" i="1" dirty="0" smtClean="0">
                          <a:latin typeface="Cambria Math" panose="02040503050406030204" pitchFamily="18" charset="0"/>
                        </a:rPr>
                        <m:t>𝐶h𝑒𝑐𝑘</m:t>
                      </m:r>
                      <m:r>
                        <a:rPr lang="en-US" sz="2800" i="1" dirty="0" smtClean="0">
                          <a:latin typeface="Cambria Math" panose="02040503050406030204" pitchFamily="18" charset="0"/>
                        </a:rPr>
                        <m:t> </m:t>
                      </m:r>
                      <m:r>
                        <a:rPr lang="en-US" sz="2800" i="1" dirty="0" smtClean="0">
                          <a:latin typeface="Cambria Math" panose="02040503050406030204" pitchFamily="18" charset="0"/>
                        </a:rPr>
                        <m:t>𝑁𝑜𝑡</m:t>
                      </m:r>
                      <m:r>
                        <a:rPr lang="en-US" sz="2800" i="1" dirty="0" smtClean="0">
                          <a:latin typeface="Cambria Math" panose="02040503050406030204" pitchFamily="18" charset="0"/>
                        </a:rPr>
                        <m:t> </m:t>
                      </m:r>
                      <m:r>
                        <a:rPr lang="en-US" sz="2800" i="1" dirty="0">
                          <a:latin typeface="Cambria Math" panose="02040503050406030204" pitchFamily="18" charset="0"/>
                        </a:rPr>
                        <m:t>𝐺𝑟𝑎𝑑𝑒𝑑</m:t>
                      </m:r>
                    </m:oMath>
                  </m:oMathPara>
                </a14:m>
                <a:endParaRPr lang="en-US" sz="2800" dirty="0"/>
              </a:p>
            </p:txBody>
          </p:sp>
        </mc:Choice>
        <mc:Fallback xmlns="">
          <p:sp>
            <p:nvSpPr>
              <p:cNvPr id="2" name="Rectangle 1"/>
              <p:cNvSpPr>
                <a:spLocks noRot="1" noChangeAspect="1" noMove="1" noResize="1" noEditPoints="1" noAdjustHandles="1" noChangeArrowheads="1" noChangeShapeType="1" noTextEdit="1"/>
              </p:cNvSpPr>
              <p:nvPr/>
            </p:nvSpPr>
            <p:spPr bwMode="auto">
              <a:xfrm>
                <a:off x="5326734" y="5387164"/>
                <a:ext cx="6318739" cy="601662"/>
              </a:xfrm>
              <a:prstGeom prst="rect">
                <a:avLst/>
              </a:prstGeom>
              <a:blipFill>
                <a:blip r:embed="rId5"/>
                <a:stretch>
                  <a:fillRect/>
                </a:stretch>
              </a:blipFill>
              <a:ln>
                <a:headEnd type="none" w="med" len="med"/>
                <a:tailEnd type="none" w="med" len="med"/>
              </a:ln>
            </p:spPr>
            <p:txBody>
              <a:bodyPr/>
              <a:lstStyle/>
              <a:p>
                <a:r>
                  <a:rPr lang="en-US">
                    <a:noFill/>
                  </a:rPr>
                  <a:t> </a:t>
                </a:r>
              </a:p>
            </p:txBody>
          </p:sp>
        </mc:Fallback>
      </mc:AlternateContent>
    </p:spTree>
    <p:extLst>
      <p:ext uri="{BB962C8B-B14F-4D97-AF65-F5344CB8AC3E}">
        <p14:creationId xmlns:p14="http://schemas.microsoft.com/office/powerpoint/2010/main" val="42505153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5714" name="Title 6"/>
              <p:cNvSpPr>
                <a:spLocks noGrp="1" noChangeArrowheads="1"/>
              </p:cNvSpPr>
              <p:nvPr>
                <p:ph type="ctrTitle" sz="quarter"/>
              </p:nvPr>
            </p:nvSpPr>
            <p:spPr>
              <a:xfrm>
                <a:off x="3989697" y="3355811"/>
                <a:ext cx="4188435" cy="669925"/>
              </a:xfrm>
            </p:spPr>
            <p:txBody>
              <a:bodyPr/>
              <a:lstStyle/>
              <a:p>
                <a:pPr/>
                <a14:m>
                  <m:oMathPara xmlns:m="http://schemas.openxmlformats.org/officeDocument/2006/math">
                    <m:oMathParaPr>
                      <m:jc m:val="centerGroup"/>
                    </m:oMathParaPr>
                    <m:oMath xmlns:m="http://schemas.openxmlformats.org/officeDocument/2006/math">
                      <m:r>
                        <a:rPr lang="en-US" altLang="en-US" sz="5400" b="1" i="1" dirty="0" smtClean="0">
                          <a:solidFill>
                            <a:schemeClr val="tx1"/>
                          </a:solidFill>
                          <a:latin typeface="Cambria Math" panose="02040503050406030204" pitchFamily="18" charset="0"/>
                        </a:rPr>
                        <m:t>𝑪𝒂𝒔𝒆</m:t>
                      </m:r>
                      <m:r>
                        <a:rPr lang="en-US" altLang="en-US" sz="5400" b="1" i="1" dirty="0" smtClean="0">
                          <a:solidFill>
                            <a:schemeClr val="tx1"/>
                          </a:solidFill>
                          <a:latin typeface="Cambria Math" panose="02040503050406030204" pitchFamily="18" charset="0"/>
                        </a:rPr>
                        <m:t> </m:t>
                      </m:r>
                      <m:r>
                        <a:rPr lang="en-US" altLang="en-US" sz="5400" b="1" i="1" dirty="0" smtClean="0">
                          <a:solidFill>
                            <a:schemeClr val="tx1"/>
                          </a:solidFill>
                          <a:latin typeface="Cambria Math" panose="02040503050406030204" pitchFamily="18" charset="0"/>
                        </a:rPr>
                        <m:t>𝑺𝒕𝒖𝒅𝒚</m:t>
                      </m:r>
                    </m:oMath>
                  </m:oMathPara>
                </a14:m>
                <a:endParaRPr lang="en-US" altLang="en-US" sz="5400" dirty="0">
                  <a:solidFill>
                    <a:schemeClr val="tx1"/>
                  </a:solidFill>
                </a:endParaRPr>
              </a:p>
            </p:txBody>
          </p:sp>
        </mc:Choice>
        <mc:Fallback xmlns="">
          <p:sp>
            <p:nvSpPr>
              <p:cNvPr id="115714" name="Title 6"/>
              <p:cNvSpPr>
                <a:spLocks noGrp="1" noRot="1" noChangeAspect="1" noMove="1" noResize="1" noEditPoints="1" noAdjustHandles="1" noChangeArrowheads="1" noChangeShapeType="1" noTextEdit="1"/>
              </p:cNvSpPr>
              <p:nvPr>
                <p:ph type="ctrTitle" sz="quarter"/>
              </p:nvPr>
            </p:nvSpPr>
            <p:spPr>
              <a:xfrm>
                <a:off x="3989697" y="3355811"/>
                <a:ext cx="4188435" cy="669925"/>
              </a:xfrm>
              <a:blipFill>
                <a:blip r:embed="rId2"/>
                <a:stretch>
                  <a:fillRect t="-9091"/>
                </a:stretch>
              </a:blipFill>
            </p:spPr>
            <p:txBody>
              <a:bodyPr/>
              <a:lstStyle/>
              <a:p>
                <a:r>
                  <a:rPr lang="en-US">
                    <a:noFill/>
                  </a:rPr>
                  <a:t> </a:t>
                </a:r>
              </a:p>
            </p:txBody>
          </p:sp>
        </mc:Fallback>
      </mc:AlternateContent>
    </p:spTree>
    <p:extLst>
      <p:ext uri="{BB962C8B-B14F-4D97-AF65-F5344CB8AC3E}">
        <p14:creationId xmlns:p14="http://schemas.microsoft.com/office/powerpoint/2010/main" val="61962759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8786" name="Title 6"/>
              <p:cNvSpPr>
                <a:spLocks noGrp="1" noChangeArrowheads="1"/>
              </p:cNvSpPr>
              <p:nvPr>
                <p:ph type="ctrTitle" sz="quarter"/>
              </p:nvPr>
            </p:nvSpPr>
            <p:spPr>
              <a:xfrm>
                <a:off x="4185845" y="3269322"/>
                <a:ext cx="3731235" cy="669925"/>
              </a:xfrm>
            </p:spPr>
            <p:txBody>
              <a:bodyPr/>
              <a:lstStyle/>
              <a:p>
                <a:pPr/>
                <a14:m>
                  <m:oMathPara xmlns:m="http://schemas.openxmlformats.org/officeDocument/2006/math">
                    <m:oMathParaPr>
                      <m:jc m:val="centerGroup"/>
                    </m:oMathParaPr>
                    <m:oMath xmlns:m="http://schemas.openxmlformats.org/officeDocument/2006/math">
                      <m:r>
                        <a:rPr lang="en-US" altLang="en-US" sz="5400" b="1" i="1" dirty="0" smtClean="0">
                          <a:solidFill>
                            <a:schemeClr val="tx1"/>
                          </a:solidFill>
                          <a:latin typeface="Cambria Math" panose="02040503050406030204" pitchFamily="18" charset="0"/>
                        </a:rPr>
                        <m:t>𝑭𝒍𝒂𝒔𝒉𝒄𝒂𝒓𝒅𝒔</m:t>
                      </m:r>
                    </m:oMath>
                  </m:oMathPara>
                </a14:m>
                <a:endParaRPr lang="en-US" altLang="en-US" sz="5400" dirty="0">
                  <a:solidFill>
                    <a:schemeClr val="tx1"/>
                  </a:solidFill>
                </a:endParaRPr>
              </a:p>
            </p:txBody>
          </p:sp>
        </mc:Choice>
        <mc:Fallback xmlns="">
          <p:sp>
            <p:nvSpPr>
              <p:cNvPr id="118786" name="Title 6"/>
              <p:cNvSpPr>
                <a:spLocks noGrp="1" noRot="1" noChangeAspect="1" noMove="1" noResize="1" noEditPoints="1" noAdjustHandles="1" noChangeArrowheads="1" noChangeShapeType="1" noTextEdit="1"/>
              </p:cNvSpPr>
              <p:nvPr>
                <p:ph type="ctrTitle" sz="quarter"/>
              </p:nvPr>
            </p:nvSpPr>
            <p:spPr>
              <a:xfrm>
                <a:off x="4185845" y="3269322"/>
                <a:ext cx="3731235" cy="669925"/>
              </a:xfrm>
              <a:blipFill>
                <a:blip r:embed="rId2"/>
                <a:stretch>
                  <a:fillRect t="-9091" r="-4412"/>
                </a:stretch>
              </a:blipFill>
            </p:spPr>
            <p:txBody>
              <a:bodyPr/>
              <a:lstStyle/>
              <a:p>
                <a:r>
                  <a:rPr lang="en-US">
                    <a:noFill/>
                  </a:rPr>
                  <a:t> </a:t>
                </a:r>
              </a:p>
            </p:txBody>
          </p:sp>
        </mc:Fallback>
      </mc:AlternateContent>
    </p:spTree>
    <p:extLst>
      <p:ext uri="{BB962C8B-B14F-4D97-AF65-F5344CB8AC3E}">
        <p14:creationId xmlns:p14="http://schemas.microsoft.com/office/powerpoint/2010/main" val="975840599"/>
      </p:ext>
    </p:extLst>
  </p:cSld>
  <p:clrMapOvr>
    <a:masterClrMapping/>
  </p:clrMapOvr>
  <p:transition spd="slow"/>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10099</TotalTime>
  <Words>7162</Words>
  <Application>Microsoft Office PowerPoint</Application>
  <PresentationFormat>Widescreen</PresentationFormat>
  <Paragraphs>702</Paragraphs>
  <Slides>105</Slides>
  <Notes>38</Notes>
  <HiddenSlides>23</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105</vt:i4>
      </vt:variant>
    </vt:vector>
  </HeadingPairs>
  <TitlesOfParts>
    <vt:vector size="116" baseType="lpstr">
      <vt:lpstr>Arial</vt:lpstr>
      <vt:lpstr>Arial (Body)</vt:lpstr>
      <vt:lpstr>Cambria Math</vt:lpstr>
      <vt:lpstr>Goudy Old Style</vt:lpstr>
      <vt:lpstr>Noto Sans Symbols</vt:lpstr>
      <vt:lpstr>Times New Roman</vt:lpstr>
      <vt:lpstr>Verdana</vt:lpstr>
      <vt:lpstr>Wingdings</vt:lpstr>
      <vt:lpstr>508 Lecture</vt:lpstr>
      <vt:lpstr>1_508 Lecture</vt:lpstr>
      <vt:lpstr>Equation</vt:lpstr>
      <vt:lpstr>Operations Management: Processes and Supply Chains</vt:lpstr>
      <vt:lpstr>Learning Objectives (1 of 2)</vt:lpstr>
      <vt:lpstr>Learning Objectives (2 of 2)</vt:lpstr>
      <vt:lpstr>Introduction</vt:lpstr>
      <vt:lpstr>Defect</vt:lpstr>
      <vt:lpstr>How Much?</vt:lpstr>
      <vt:lpstr>Gauge the Gap</vt:lpstr>
      <vt:lpstr>Cost of Quality</vt:lpstr>
      <vt:lpstr>Costs of Quality</vt:lpstr>
      <vt:lpstr>Costs of Quality</vt:lpstr>
      <vt:lpstr>Costs of Quality</vt:lpstr>
      <vt:lpstr>Costs of Quality</vt:lpstr>
      <vt:lpstr>Costs of Quality</vt:lpstr>
      <vt:lpstr>Costs of Quality</vt:lpstr>
      <vt:lpstr>Costs of Quality</vt:lpstr>
      <vt:lpstr>Total Quality Management and 6 Sigma</vt:lpstr>
      <vt:lpstr>Total Quality Management and Six Sigma</vt:lpstr>
      <vt:lpstr>Six Sigma</vt:lpstr>
      <vt:lpstr>Total Quality Management</vt:lpstr>
      <vt:lpstr>Total Quality Management</vt:lpstr>
      <vt:lpstr>Total Quality Management</vt:lpstr>
      <vt:lpstr>Total Quality Management</vt:lpstr>
      <vt:lpstr>Total Quality Management</vt:lpstr>
      <vt:lpstr>Acceptance Sampling</vt:lpstr>
      <vt:lpstr>Acceptance Sampling</vt:lpstr>
      <vt:lpstr>Type I &amp; Type II errors</vt:lpstr>
      <vt:lpstr>Type I &amp; Type II errors</vt:lpstr>
      <vt:lpstr>Acceptance Sampling</vt:lpstr>
      <vt:lpstr>Acceptance Sampling Process</vt:lpstr>
      <vt:lpstr>PowerPoint Presentation</vt:lpstr>
      <vt:lpstr>Statistical Process Control (S P C)</vt:lpstr>
      <vt:lpstr>Evaluating the Performance of  the process</vt:lpstr>
      <vt:lpstr>Statistical Process Control (S P C)</vt:lpstr>
      <vt:lpstr>Examples</vt:lpstr>
      <vt:lpstr>Variation of Output</vt:lpstr>
      <vt:lpstr>Variation of Output: Performance Measurement</vt:lpstr>
      <vt:lpstr>Variation of Output: Sampling</vt:lpstr>
      <vt:lpstr>Sampling Methods</vt:lpstr>
      <vt:lpstr>Variation of Output: Sampling Distribution</vt:lpstr>
      <vt:lpstr>Variation of Output: Causes</vt:lpstr>
      <vt:lpstr>Control Charts</vt:lpstr>
      <vt:lpstr>Control Charts</vt:lpstr>
      <vt:lpstr>Control Charts</vt:lpstr>
      <vt:lpstr>Control Charts</vt:lpstr>
      <vt:lpstr>Control Charts</vt:lpstr>
      <vt:lpstr>Control Charts</vt:lpstr>
      <vt:lpstr>Control Charts</vt:lpstr>
      <vt:lpstr>Control Charts</vt:lpstr>
      <vt:lpstr>Control Charts</vt:lpstr>
      <vt:lpstr>Control Charts</vt:lpstr>
      <vt:lpstr>Control Charts</vt:lpstr>
      <vt:lpstr>Types of Control Charts</vt:lpstr>
      <vt:lpstr>Types of Control Charts: R-Chart</vt:lpstr>
      <vt:lpstr>Types of Control Charts: R-Chart</vt:lpstr>
      <vt:lpstr>Types of Control Charts: x ̅-Chart</vt:lpstr>
      <vt:lpstr>How to Compute Control Charts</vt:lpstr>
      <vt:lpstr>How to Compute Control Charts</vt:lpstr>
      <vt:lpstr>Example 1 – Page 111, 112 (Book)</vt:lpstr>
      <vt:lpstr>PowerPoint Presentation</vt:lpstr>
      <vt:lpstr>Example 1 (Cont’d)</vt:lpstr>
      <vt:lpstr>Example 1 (Cont’d)</vt:lpstr>
      <vt:lpstr>PowerPoint Presentation</vt:lpstr>
      <vt:lpstr>Example 1 (Cont’d)</vt:lpstr>
      <vt:lpstr>Example 1 (Cont’d)</vt:lpstr>
      <vt:lpstr>Example 1 (Cont’d)</vt:lpstr>
      <vt:lpstr>Another Method : X bar Chart</vt:lpstr>
      <vt:lpstr>Example 2 – Page 113</vt:lpstr>
      <vt:lpstr>Example 2 – Page 113</vt:lpstr>
      <vt:lpstr>Exercise – Individual – Q-01</vt:lpstr>
      <vt:lpstr>Exercise – Individual – Q-02</vt:lpstr>
      <vt:lpstr>Control Charts for Attributes: P chart</vt:lpstr>
      <vt:lpstr>Example 3</vt:lpstr>
      <vt:lpstr>Example 3 (cont’d) </vt:lpstr>
      <vt:lpstr>Example 3 (cont’d) </vt:lpstr>
      <vt:lpstr>Example 3 (cont’d) </vt:lpstr>
      <vt:lpstr>Control Charts for Attributes: C chart</vt:lpstr>
      <vt:lpstr>Example 4- Page 116 </vt:lpstr>
      <vt:lpstr>Example 4 (Cont’d) </vt:lpstr>
      <vt:lpstr>Example 4 (Cont’d) </vt:lpstr>
      <vt:lpstr>Exercise – Individual – Q3</vt:lpstr>
      <vt:lpstr>Process Capability</vt:lpstr>
      <vt:lpstr>Process Capability Index (C_pk )</vt:lpstr>
      <vt:lpstr>Process Capability Index (C_pk )</vt:lpstr>
      <vt:lpstr>Process Capability Ratio</vt:lpstr>
      <vt:lpstr>Example 5 – Page 119</vt:lpstr>
      <vt:lpstr>Example 5 – (Cont’d)</vt:lpstr>
      <vt:lpstr>Example 5 – (Cont’d)</vt:lpstr>
      <vt:lpstr>Example 5 – (Cont’d)</vt:lpstr>
      <vt:lpstr>Example 5 – (Cont’d)</vt:lpstr>
      <vt:lpstr>Exercise – Individual – Q4</vt:lpstr>
      <vt:lpstr>International Quality Documentation Standards</vt:lpstr>
      <vt:lpstr>Malcolm Baldrige Performance Excellence Program</vt:lpstr>
      <vt:lpstr>Malcolm Baldrige Performance Excellence Program</vt:lpstr>
      <vt:lpstr>Malcolm Baldrige Performance Excellence Program </vt:lpstr>
      <vt:lpstr>System Approach to Quality Management</vt:lpstr>
      <vt:lpstr>Assignment 3</vt:lpstr>
      <vt:lpstr>Assignment 3</vt:lpstr>
      <vt:lpstr>Case Study</vt:lpstr>
      <vt:lpstr>Flashcards</vt:lpstr>
      <vt:lpstr>Review</vt:lpstr>
      <vt:lpstr>Exam 1 -----  10/06/20  </vt:lpstr>
      <vt:lpstr>Simulation</vt:lpstr>
      <vt:lpstr>PowerPoint Presentation</vt:lpstr>
      <vt:lpstr>Simulation</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Operations Management: Processes and Supply Chains, 12e</dc:title>
  <dc:subject>BusPub</dc:subject>
  <dc:creator>Krajewski/Malhotra/Ritzman</dc:creator>
  <cp:keywords>Operations Management</cp:keywords>
  <cp:lastModifiedBy>Rafique Raza</cp:lastModifiedBy>
  <cp:revision>1065</cp:revision>
  <cp:lastPrinted>2020-02-24T13:28:29Z</cp:lastPrinted>
  <dcterms:modified xsi:type="dcterms:W3CDTF">2023-02-13T21:41:35Z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